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553" r:id="rId3"/>
    <p:sldId id="554" r:id="rId4"/>
    <p:sldId id="555" r:id="rId5"/>
    <p:sldId id="556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  <p:sldId id="569" r:id="rId19"/>
    <p:sldId id="570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43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61" autoAdjust="0"/>
    <p:restoredTop sz="97545" autoAdjust="0"/>
  </p:normalViewPr>
  <p:slideViewPr>
    <p:cSldViewPr snapToGrid="0" snapToObjects="1">
      <p:cViewPr varScale="1">
        <p:scale>
          <a:sx n="152" d="100"/>
          <a:sy n="152" d="100"/>
        </p:scale>
        <p:origin x="-112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11/24/16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10" Type="http://schemas.openxmlformats.org/officeDocument/2006/relationships/tags" Target="../tags/tag94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1" Type="http://schemas.openxmlformats.org/officeDocument/2006/relationships/tags" Target="../tags/tag85.xml"/><Relationship Id="rId2" Type="http://schemas.openxmlformats.org/officeDocument/2006/relationships/tags" Target="../tags/tag86.xml"/><Relationship Id="rId3" Type="http://schemas.openxmlformats.org/officeDocument/2006/relationships/tags" Target="../tags/tag87.xml"/><Relationship Id="rId4" Type="http://schemas.openxmlformats.org/officeDocument/2006/relationships/tags" Target="../tags/tag88.xml"/><Relationship Id="rId5" Type="http://schemas.openxmlformats.org/officeDocument/2006/relationships/tags" Target="../tags/tag89.xml"/><Relationship Id="rId6" Type="http://schemas.openxmlformats.org/officeDocument/2006/relationships/tags" Target="../tags/tag90.xml"/><Relationship Id="rId7" Type="http://schemas.openxmlformats.org/officeDocument/2006/relationships/tags" Target="../tags/tag91.xml"/><Relationship Id="rId8" Type="http://schemas.openxmlformats.org/officeDocument/2006/relationships/tags" Target="../tags/tag9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10" Type="http://schemas.openxmlformats.org/officeDocument/2006/relationships/tags" Target="../tags/tag104.xml"/><Relationship Id="rId11" Type="http://schemas.openxmlformats.org/officeDocument/2006/relationships/slideLayout" Target="../slideLayouts/slideLayout8.xml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13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1" Type="http://schemas.openxmlformats.org/officeDocument/2006/relationships/tags" Target="../tags/tag95.xml"/><Relationship Id="rId2" Type="http://schemas.openxmlformats.org/officeDocument/2006/relationships/tags" Target="../tags/tag96.xml"/><Relationship Id="rId3" Type="http://schemas.openxmlformats.org/officeDocument/2006/relationships/tags" Target="../tags/tag97.xml"/><Relationship Id="rId4" Type="http://schemas.openxmlformats.org/officeDocument/2006/relationships/tags" Target="../tags/tag98.xml"/><Relationship Id="rId5" Type="http://schemas.openxmlformats.org/officeDocument/2006/relationships/tags" Target="../tags/tag99.xml"/><Relationship Id="rId6" Type="http://schemas.openxmlformats.org/officeDocument/2006/relationships/tags" Target="../tags/tag100.xml"/><Relationship Id="rId7" Type="http://schemas.openxmlformats.org/officeDocument/2006/relationships/tags" Target="../tags/tag101.xml"/><Relationship Id="rId8" Type="http://schemas.openxmlformats.org/officeDocument/2006/relationships/tags" Target="../tags/tag102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18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1" Type="http://schemas.openxmlformats.org/officeDocument/2006/relationships/tags" Target="../tags/tag105.xml"/><Relationship Id="rId2" Type="http://schemas.openxmlformats.org/officeDocument/2006/relationships/tags" Target="../tags/tag106.xml"/><Relationship Id="rId3" Type="http://schemas.openxmlformats.org/officeDocument/2006/relationships/tags" Target="../tags/tag107.xml"/><Relationship Id="rId4" Type="http://schemas.openxmlformats.org/officeDocument/2006/relationships/tags" Target="../tags/tag108.xml"/><Relationship Id="rId5" Type="http://schemas.openxmlformats.org/officeDocument/2006/relationships/tags" Target="../tags/tag109.xml"/><Relationship Id="rId6" Type="http://schemas.openxmlformats.org/officeDocument/2006/relationships/tags" Target="../tags/tag110.xml"/><Relationship Id="rId7" Type="http://schemas.openxmlformats.org/officeDocument/2006/relationships/tags" Target="../tags/tag111.xml"/><Relationship Id="rId8" Type="http://schemas.openxmlformats.org/officeDocument/2006/relationships/tags" Target="../tags/tag112.xml"/><Relationship Id="rId9" Type="http://schemas.openxmlformats.org/officeDocument/2006/relationships/tags" Target="../tags/tag113.xml"/><Relationship Id="rId10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" Type="http://schemas.openxmlformats.org/officeDocument/2006/relationships/tags" Target="../tags/tag114.xml"/><Relationship Id="rId2" Type="http://schemas.openxmlformats.org/officeDocument/2006/relationships/tags" Target="../tags/tag115.xml"/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6" Type="http://schemas.openxmlformats.org/officeDocument/2006/relationships/tags" Target="../tags/tag119.xml"/><Relationship Id="rId7" Type="http://schemas.openxmlformats.org/officeDocument/2006/relationships/tags" Target="../tags/tag120.xml"/><Relationship Id="rId8" Type="http://schemas.openxmlformats.org/officeDocument/2006/relationships/slideLayout" Target="../slideLayouts/slideLayout8.xml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" Type="http://schemas.openxmlformats.org/officeDocument/2006/relationships/tags" Target="../tags/tag121.xml"/><Relationship Id="rId2" Type="http://schemas.openxmlformats.org/officeDocument/2006/relationships/tags" Target="../tags/tag122.xml"/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6" Type="http://schemas.openxmlformats.org/officeDocument/2006/relationships/tags" Target="../tags/tag126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01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w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139.xml"/><Relationship Id="rId14" Type="http://schemas.openxmlformats.org/officeDocument/2006/relationships/tags" Target="../tags/tag140.xml"/><Relationship Id="rId15" Type="http://schemas.openxmlformats.org/officeDocument/2006/relationships/tags" Target="../tags/tag141.xml"/><Relationship Id="rId16" Type="http://schemas.openxmlformats.org/officeDocument/2006/relationships/tags" Target="../tags/tag142.xml"/><Relationship Id="rId17" Type="http://schemas.openxmlformats.org/officeDocument/2006/relationships/tags" Target="../tags/tag143.xml"/><Relationship Id="rId18" Type="http://schemas.openxmlformats.org/officeDocument/2006/relationships/tags" Target="../tags/tag144.xml"/><Relationship Id="rId19" Type="http://schemas.openxmlformats.org/officeDocument/2006/relationships/tags" Target="../tags/tag145.xml"/><Relationship Id="rId50" Type="http://schemas.openxmlformats.org/officeDocument/2006/relationships/image" Target="../media/image116.png"/><Relationship Id="rId51" Type="http://schemas.openxmlformats.org/officeDocument/2006/relationships/image" Target="../media/image117.png"/><Relationship Id="rId52" Type="http://schemas.openxmlformats.org/officeDocument/2006/relationships/image" Target="../media/image118.png"/><Relationship Id="rId53" Type="http://schemas.openxmlformats.org/officeDocument/2006/relationships/image" Target="../media/image3.png"/><Relationship Id="rId54" Type="http://schemas.openxmlformats.org/officeDocument/2006/relationships/image" Target="../media/image119.png"/><Relationship Id="rId55" Type="http://schemas.openxmlformats.org/officeDocument/2006/relationships/image" Target="../media/image14.png"/><Relationship Id="rId56" Type="http://schemas.openxmlformats.org/officeDocument/2006/relationships/image" Target="../media/image5.png"/><Relationship Id="rId57" Type="http://schemas.openxmlformats.org/officeDocument/2006/relationships/image" Target="../media/image120.png"/><Relationship Id="rId58" Type="http://schemas.openxmlformats.org/officeDocument/2006/relationships/image" Target="../media/image8.png"/><Relationship Id="rId40" Type="http://schemas.openxmlformats.org/officeDocument/2006/relationships/tags" Target="../tags/tag166.xml"/><Relationship Id="rId41" Type="http://schemas.openxmlformats.org/officeDocument/2006/relationships/tags" Target="../tags/tag167.xml"/><Relationship Id="rId42" Type="http://schemas.openxmlformats.org/officeDocument/2006/relationships/tags" Target="../tags/tag168.xml"/><Relationship Id="rId43" Type="http://schemas.openxmlformats.org/officeDocument/2006/relationships/slideLayout" Target="../slideLayouts/slideLayout2.xml"/><Relationship Id="rId44" Type="http://schemas.openxmlformats.org/officeDocument/2006/relationships/image" Target="../media/image112.png"/><Relationship Id="rId45" Type="http://schemas.openxmlformats.org/officeDocument/2006/relationships/image" Target="../media/image7.png"/><Relationship Id="rId46" Type="http://schemas.openxmlformats.org/officeDocument/2006/relationships/image" Target="../media/image6.png"/><Relationship Id="rId47" Type="http://schemas.openxmlformats.org/officeDocument/2006/relationships/image" Target="../media/image113.png"/><Relationship Id="rId48" Type="http://schemas.openxmlformats.org/officeDocument/2006/relationships/image" Target="../media/image114.png"/><Relationship Id="rId49" Type="http://schemas.openxmlformats.org/officeDocument/2006/relationships/image" Target="../media/image115.png"/><Relationship Id="rId1" Type="http://schemas.openxmlformats.org/officeDocument/2006/relationships/tags" Target="../tags/tag127.xml"/><Relationship Id="rId2" Type="http://schemas.openxmlformats.org/officeDocument/2006/relationships/tags" Target="../tags/tag128.xml"/><Relationship Id="rId3" Type="http://schemas.openxmlformats.org/officeDocument/2006/relationships/tags" Target="../tags/tag129.xml"/><Relationship Id="rId4" Type="http://schemas.openxmlformats.org/officeDocument/2006/relationships/tags" Target="../tags/tag130.xml"/><Relationship Id="rId5" Type="http://schemas.openxmlformats.org/officeDocument/2006/relationships/tags" Target="../tags/tag131.xml"/><Relationship Id="rId6" Type="http://schemas.openxmlformats.org/officeDocument/2006/relationships/tags" Target="../tags/tag132.xml"/><Relationship Id="rId7" Type="http://schemas.openxmlformats.org/officeDocument/2006/relationships/tags" Target="../tags/tag133.xml"/><Relationship Id="rId8" Type="http://schemas.openxmlformats.org/officeDocument/2006/relationships/tags" Target="../tags/tag134.xml"/><Relationship Id="rId9" Type="http://schemas.openxmlformats.org/officeDocument/2006/relationships/tags" Target="../tags/tag135.xml"/><Relationship Id="rId30" Type="http://schemas.openxmlformats.org/officeDocument/2006/relationships/tags" Target="../tags/tag156.xml"/><Relationship Id="rId31" Type="http://schemas.openxmlformats.org/officeDocument/2006/relationships/tags" Target="../tags/tag157.xml"/><Relationship Id="rId32" Type="http://schemas.openxmlformats.org/officeDocument/2006/relationships/tags" Target="../tags/tag158.xml"/><Relationship Id="rId33" Type="http://schemas.openxmlformats.org/officeDocument/2006/relationships/tags" Target="../tags/tag159.xml"/><Relationship Id="rId34" Type="http://schemas.openxmlformats.org/officeDocument/2006/relationships/tags" Target="../tags/tag160.xml"/><Relationship Id="rId35" Type="http://schemas.openxmlformats.org/officeDocument/2006/relationships/tags" Target="../tags/tag161.xml"/><Relationship Id="rId36" Type="http://schemas.openxmlformats.org/officeDocument/2006/relationships/tags" Target="../tags/tag162.xml"/><Relationship Id="rId37" Type="http://schemas.openxmlformats.org/officeDocument/2006/relationships/tags" Target="../tags/tag163.xml"/><Relationship Id="rId38" Type="http://schemas.openxmlformats.org/officeDocument/2006/relationships/tags" Target="../tags/tag164.xml"/><Relationship Id="rId39" Type="http://schemas.openxmlformats.org/officeDocument/2006/relationships/tags" Target="../tags/tag165.xml"/><Relationship Id="rId20" Type="http://schemas.openxmlformats.org/officeDocument/2006/relationships/tags" Target="../tags/tag146.xml"/><Relationship Id="rId21" Type="http://schemas.openxmlformats.org/officeDocument/2006/relationships/tags" Target="../tags/tag147.xml"/><Relationship Id="rId22" Type="http://schemas.openxmlformats.org/officeDocument/2006/relationships/tags" Target="../tags/tag148.xml"/><Relationship Id="rId23" Type="http://schemas.openxmlformats.org/officeDocument/2006/relationships/tags" Target="../tags/tag149.xml"/><Relationship Id="rId24" Type="http://schemas.openxmlformats.org/officeDocument/2006/relationships/tags" Target="../tags/tag150.xml"/><Relationship Id="rId25" Type="http://schemas.openxmlformats.org/officeDocument/2006/relationships/tags" Target="../tags/tag151.xml"/><Relationship Id="rId26" Type="http://schemas.openxmlformats.org/officeDocument/2006/relationships/tags" Target="../tags/tag152.xml"/><Relationship Id="rId27" Type="http://schemas.openxmlformats.org/officeDocument/2006/relationships/tags" Target="../tags/tag153.xml"/><Relationship Id="rId28" Type="http://schemas.openxmlformats.org/officeDocument/2006/relationships/tags" Target="../tags/tag154.xml"/><Relationship Id="rId29" Type="http://schemas.openxmlformats.org/officeDocument/2006/relationships/tags" Target="../tags/tag155.xml"/><Relationship Id="rId10" Type="http://schemas.openxmlformats.org/officeDocument/2006/relationships/tags" Target="../tags/tag136.xml"/><Relationship Id="rId11" Type="http://schemas.openxmlformats.org/officeDocument/2006/relationships/tags" Target="../tags/tag137.xml"/><Relationship Id="rId12" Type="http://schemas.openxmlformats.org/officeDocument/2006/relationships/tags" Target="../tags/tag138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jpeg"/><Relationship Id="rId15" Type="http://schemas.openxmlformats.org/officeDocument/2006/relationships/image" Target="../media/image126.png"/><Relationship Id="rId16" Type="http://schemas.openxmlformats.org/officeDocument/2006/relationships/image" Target="../media/image127.jpeg"/><Relationship Id="rId17" Type="http://schemas.openxmlformats.org/officeDocument/2006/relationships/image" Target="../media/image128.jpeg"/><Relationship Id="rId18" Type="http://schemas.openxmlformats.org/officeDocument/2006/relationships/image" Target="../media/image129.png"/><Relationship Id="rId1" Type="http://schemas.openxmlformats.org/officeDocument/2006/relationships/tags" Target="../tags/tag169.xml"/><Relationship Id="rId2" Type="http://schemas.openxmlformats.org/officeDocument/2006/relationships/tags" Target="../tags/tag170.xml"/><Relationship Id="rId3" Type="http://schemas.openxmlformats.org/officeDocument/2006/relationships/tags" Target="../tags/tag171.xml"/><Relationship Id="rId4" Type="http://schemas.openxmlformats.org/officeDocument/2006/relationships/tags" Target="../tags/tag172.xml"/><Relationship Id="rId5" Type="http://schemas.openxmlformats.org/officeDocument/2006/relationships/tags" Target="../tags/tag173.xml"/><Relationship Id="rId6" Type="http://schemas.openxmlformats.org/officeDocument/2006/relationships/tags" Target="../tags/tag174.xml"/><Relationship Id="rId7" Type="http://schemas.openxmlformats.org/officeDocument/2006/relationships/tags" Target="../tags/tag175.xml"/><Relationship Id="rId8" Type="http://schemas.openxmlformats.org/officeDocument/2006/relationships/tags" Target="../tags/tag176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20" Type="http://schemas.openxmlformats.org/officeDocument/2006/relationships/image" Target="../media/image130.png"/><Relationship Id="rId21" Type="http://schemas.openxmlformats.org/officeDocument/2006/relationships/image" Target="../media/image131.png"/><Relationship Id="rId22" Type="http://schemas.openxmlformats.org/officeDocument/2006/relationships/image" Target="../media/image13.png"/><Relationship Id="rId23" Type="http://schemas.openxmlformats.org/officeDocument/2006/relationships/image" Target="../media/image132.png"/><Relationship Id="rId24" Type="http://schemas.openxmlformats.org/officeDocument/2006/relationships/image" Target="../media/image133.png"/><Relationship Id="rId25" Type="http://schemas.openxmlformats.org/officeDocument/2006/relationships/image" Target="../media/image134.png"/><Relationship Id="rId26" Type="http://schemas.openxmlformats.org/officeDocument/2006/relationships/image" Target="../media/image135.png"/><Relationship Id="rId10" Type="http://schemas.openxmlformats.org/officeDocument/2006/relationships/tags" Target="../tags/tag186.xml"/><Relationship Id="rId11" Type="http://schemas.openxmlformats.org/officeDocument/2006/relationships/tags" Target="../tags/tag187.xml"/><Relationship Id="rId12" Type="http://schemas.openxmlformats.org/officeDocument/2006/relationships/tags" Target="../tags/tag188.xml"/><Relationship Id="rId13" Type="http://schemas.openxmlformats.org/officeDocument/2006/relationships/tags" Target="../tags/tag189.xml"/><Relationship Id="rId14" Type="http://schemas.openxmlformats.org/officeDocument/2006/relationships/tags" Target="../tags/tag190.xml"/><Relationship Id="rId15" Type="http://schemas.openxmlformats.org/officeDocument/2006/relationships/tags" Target="../tags/tag191.xml"/><Relationship Id="rId16" Type="http://schemas.openxmlformats.org/officeDocument/2006/relationships/slideLayout" Target="../slideLayouts/slideLayout8.xml"/><Relationship Id="rId17" Type="http://schemas.openxmlformats.org/officeDocument/2006/relationships/image" Target="../media/image116.png"/><Relationship Id="rId18" Type="http://schemas.openxmlformats.org/officeDocument/2006/relationships/image" Target="../media/image113.png"/><Relationship Id="rId19" Type="http://schemas.openxmlformats.org/officeDocument/2006/relationships/image" Target="../media/image114.png"/><Relationship Id="rId1" Type="http://schemas.openxmlformats.org/officeDocument/2006/relationships/tags" Target="../tags/tag177.xml"/><Relationship Id="rId2" Type="http://schemas.openxmlformats.org/officeDocument/2006/relationships/tags" Target="../tags/tag178.xml"/><Relationship Id="rId3" Type="http://schemas.openxmlformats.org/officeDocument/2006/relationships/tags" Target="../tags/tag179.xml"/><Relationship Id="rId4" Type="http://schemas.openxmlformats.org/officeDocument/2006/relationships/tags" Target="../tags/tag180.xml"/><Relationship Id="rId5" Type="http://schemas.openxmlformats.org/officeDocument/2006/relationships/tags" Target="../tags/tag181.xml"/><Relationship Id="rId6" Type="http://schemas.openxmlformats.org/officeDocument/2006/relationships/tags" Target="../tags/tag182.xml"/><Relationship Id="rId7" Type="http://schemas.openxmlformats.org/officeDocument/2006/relationships/tags" Target="../tags/tag183.xml"/><Relationship Id="rId8" Type="http://schemas.openxmlformats.org/officeDocument/2006/relationships/tags" Target="../tags/tag18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20" Type="http://schemas.openxmlformats.org/officeDocument/2006/relationships/image" Target="../media/image143.png"/><Relationship Id="rId21" Type="http://schemas.openxmlformats.org/officeDocument/2006/relationships/image" Target="../media/image144.png"/><Relationship Id="rId10" Type="http://schemas.openxmlformats.org/officeDocument/2006/relationships/tags" Target="../tags/tag201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110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1" Type="http://schemas.openxmlformats.org/officeDocument/2006/relationships/tags" Target="../tags/tag192.xml"/><Relationship Id="rId2" Type="http://schemas.openxmlformats.org/officeDocument/2006/relationships/tags" Target="../tags/tag193.xml"/><Relationship Id="rId3" Type="http://schemas.openxmlformats.org/officeDocument/2006/relationships/tags" Target="../tags/tag194.xml"/><Relationship Id="rId4" Type="http://schemas.openxmlformats.org/officeDocument/2006/relationships/tags" Target="../tags/tag195.xml"/><Relationship Id="rId5" Type="http://schemas.openxmlformats.org/officeDocument/2006/relationships/tags" Target="../tags/tag196.xml"/><Relationship Id="rId6" Type="http://schemas.openxmlformats.org/officeDocument/2006/relationships/tags" Target="../tags/tag197.xml"/><Relationship Id="rId7" Type="http://schemas.openxmlformats.org/officeDocument/2006/relationships/tags" Target="../tags/tag198.xml"/><Relationship Id="rId8" Type="http://schemas.openxmlformats.org/officeDocument/2006/relationships/tags" Target="../tags/tag19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23" Type="http://schemas.openxmlformats.org/officeDocument/2006/relationships/image" Target="../media/image6.png"/><Relationship Id="rId24" Type="http://schemas.openxmlformats.org/officeDocument/2006/relationships/image" Target="../media/image7.png"/><Relationship Id="rId25" Type="http://schemas.openxmlformats.org/officeDocument/2006/relationships/image" Target="../media/image8.png"/><Relationship Id="rId26" Type="http://schemas.openxmlformats.org/officeDocument/2006/relationships/image" Target="../media/image9.png"/><Relationship Id="rId27" Type="http://schemas.openxmlformats.org/officeDocument/2006/relationships/image" Target="../media/image10.png"/><Relationship Id="rId28" Type="http://schemas.openxmlformats.org/officeDocument/2006/relationships/image" Target="../media/image11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2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48.png"/><Relationship Id="rId47" Type="http://schemas.openxmlformats.org/officeDocument/2006/relationships/image" Target="../media/image149.png"/><Relationship Id="rId48" Type="http://schemas.openxmlformats.org/officeDocument/2006/relationships/image" Target="../media/image150.png"/><Relationship Id="rId49" Type="http://schemas.openxmlformats.org/officeDocument/2006/relationships/image" Target="../media/image151.png"/><Relationship Id="rId20" Type="http://schemas.openxmlformats.org/officeDocument/2006/relationships/tags" Target="../tags/tag221.xml"/><Relationship Id="rId21" Type="http://schemas.openxmlformats.org/officeDocument/2006/relationships/tags" Target="../tags/tag222.xml"/><Relationship Id="rId22" Type="http://schemas.openxmlformats.org/officeDocument/2006/relationships/tags" Target="../tags/tag223.xml"/><Relationship Id="rId23" Type="http://schemas.openxmlformats.org/officeDocument/2006/relationships/tags" Target="../tags/tag224.xml"/><Relationship Id="rId24" Type="http://schemas.openxmlformats.org/officeDocument/2006/relationships/tags" Target="../tags/tag225.xml"/><Relationship Id="rId25" Type="http://schemas.openxmlformats.org/officeDocument/2006/relationships/tags" Target="../tags/tag226.xml"/><Relationship Id="rId26" Type="http://schemas.openxmlformats.org/officeDocument/2006/relationships/tags" Target="../tags/tag227.xml"/><Relationship Id="rId27" Type="http://schemas.openxmlformats.org/officeDocument/2006/relationships/tags" Target="../tags/tag228.xml"/><Relationship Id="rId28" Type="http://schemas.openxmlformats.org/officeDocument/2006/relationships/tags" Target="../tags/tag229.xml"/><Relationship Id="rId29" Type="http://schemas.openxmlformats.org/officeDocument/2006/relationships/tags" Target="../tags/tag230.xml"/><Relationship Id="rId1" Type="http://schemas.openxmlformats.org/officeDocument/2006/relationships/tags" Target="../tags/tag202.xml"/><Relationship Id="rId2" Type="http://schemas.openxmlformats.org/officeDocument/2006/relationships/tags" Target="../tags/tag203.xml"/><Relationship Id="rId3" Type="http://schemas.openxmlformats.org/officeDocument/2006/relationships/tags" Target="../tags/tag204.xml"/><Relationship Id="rId4" Type="http://schemas.openxmlformats.org/officeDocument/2006/relationships/tags" Target="../tags/tag205.xml"/><Relationship Id="rId5" Type="http://schemas.openxmlformats.org/officeDocument/2006/relationships/tags" Target="../tags/tag206.xml"/><Relationship Id="rId30" Type="http://schemas.openxmlformats.org/officeDocument/2006/relationships/tags" Target="../tags/tag231.xml"/><Relationship Id="rId31" Type="http://schemas.openxmlformats.org/officeDocument/2006/relationships/tags" Target="../tags/tag232.xml"/><Relationship Id="rId32" Type="http://schemas.openxmlformats.org/officeDocument/2006/relationships/tags" Target="../tags/tag233.xml"/><Relationship Id="rId9" Type="http://schemas.openxmlformats.org/officeDocument/2006/relationships/tags" Target="../tags/tag210.xml"/><Relationship Id="rId6" Type="http://schemas.openxmlformats.org/officeDocument/2006/relationships/tags" Target="../tags/tag207.xml"/><Relationship Id="rId7" Type="http://schemas.openxmlformats.org/officeDocument/2006/relationships/tags" Target="../tags/tag208.xml"/><Relationship Id="rId8" Type="http://schemas.openxmlformats.org/officeDocument/2006/relationships/tags" Target="../tags/tag209.xml"/><Relationship Id="rId33" Type="http://schemas.openxmlformats.org/officeDocument/2006/relationships/tags" Target="../tags/tag234.xml"/><Relationship Id="rId34" Type="http://schemas.openxmlformats.org/officeDocument/2006/relationships/tags" Target="../tags/tag235.xml"/><Relationship Id="rId35" Type="http://schemas.openxmlformats.org/officeDocument/2006/relationships/slideLayout" Target="../slideLayouts/slideLayout8.xml"/><Relationship Id="rId36" Type="http://schemas.openxmlformats.org/officeDocument/2006/relationships/image" Target="../media/image7.png"/><Relationship Id="rId10" Type="http://schemas.openxmlformats.org/officeDocument/2006/relationships/tags" Target="../tags/tag211.xml"/><Relationship Id="rId11" Type="http://schemas.openxmlformats.org/officeDocument/2006/relationships/tags" Target="../tags/tag212.xml"/><Relationship Id="rId12" Type="http://schemas.openxmlformats.org/officeDocument/2006/relationships/tags" Target="../tags/tag213.xml"/><Relationship Id="rId13" Type="http://schemas.openxmlformats.org/officeDocument/2006/relationships/tags" Target="../tags/tag214.xml"/><Relationship Id="rId14" Type="http://schemas.openxmlformats.org/officeDocument/2006/relationships/tags" Target="../tags/tag215.xml"/><Relationship Id="rId15" Type="http://schemas.openxmlformats.org/officeDocument/2006/relationships/tags" Target="../tags/tag216.xml"/><Relationship Id="rId16" Type="http://schemas.openxmlformats.org/officeDocument/2006/relationships/tags" Target="../tags/tag217.xml"/><Relationship Id="rId17" Type="http://schemas.openxmlformats.org/officeDocument/2006/relationships/tags" Target="../tags/tag218.xml"/><Relationship Id="rId18" Type="http://schemas.openxmlformats.org/officeDocument/2006/relationships/tags" Target="../tags/tag219.xml"/><Relationship Id="rId19" Type="http://schemas.openxmlformats.org/officeDocument/2006/relationships/tags" Target="../tags/tag220.xml"/><Relationship Id="rId37" Type="http://schemas.openxmlformats.org/officeDocument/2006/relationships/image" Target="../media/image6.png"/><Relationship Id="rId38" Type="http://schemas.openxmlformats.org/officeDocument/2006/relationships/image" Target="../media/image113.png"/><Relationship Id="rId39" Type="http://schemas.openxmlformats.org/officeDocument/2006/relationships/image" Target="../media/image114.png"/><Relationship Id="rId40" Type="http://schemas.openxmlformats.org/officeDocument/2006/relationships/image" Target="../media/image115.png"/><Relationship Id="rId41" Type="http://schemas.openxmlformats.org/officeDocument/2006/relationships/image" Target="../media/image116.png"/><Relationship Id="rId42" Type="http://schemas.openxmlformats.org/officeDocument/2006/relationships/image" Target="../media/image118.png"/><Relationship Id="rId43" Type="http://schemas.openxmlformats.org/officeDocument/2006/relationships/image" Target="../media/image145.png"/><Relationship Id="rId44" Type="http://schemas.openxmlformats.org/officeDocument/2006/relationships/image" Target="../media/image146.png"/><Relationship Id="rId45" Type="http://schemas.openxmlformats.org/officeDocument/2006/relationships/image" Target="../media/image1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4" Type="http://schemas.openxmlformats.org/officeDocument/2006/relationships/tags" Target="../tags/tag239.xml"/><Relationship Id="rId5" Type="http://schemas.openxmlformats.org/officeDocument/2006/relationships/slideLayout" Target="../slideLayouts/slideLayout8.xml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Relationship Id="rId1" Type="http://schemas.openxmlformats.org/officeDocument/2006/relationships/tags" Target="../tags/tag236.xml"/><Relationship Id="rId2" Type="http://schemas.openxmlformats.org/officeDocument/2006/relationships/tags" Target="../tags/tag237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7.png"/><Relationship Id="rId12" Type="http://schemas.openxmlformats.org/officeDocument/2006/relationships/image" Target="../media/image158.jpeg"/><Relationship Id="rId13" Type="http://schemas.openxmlformats.org/officeDocument/2006/relationships/image" Target="../media/image126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55.png"/><Relationship Id="rId17" Type="http://schemas.openxmlformats.org/officeDocument/2006/relationships/image" Target="../media/image161.png"/><Relationship Id="rId18" Type="http://schemas.openxmlformats.org/officeDocument/2006/relationships/image" Target="../media/image162.png"/><Relationship Id="rId1" Type="http://schemas.openxmlformats.org/officeDocument/2006/relationships/tags" Target="../tags/tag240.xml"/><Relationship Id="rId2" Type="http://schemas.openxmlformats.org/officeDocument/2006/relationships/tags" Target="../tags/tag241.xml"/><Relationship Id="rId3" Type="http://schemas.openxmlformats.org/officeDocument/2006/relationships/tags" Target="../tags/tag242.xml"/><Relationship Id="rId4" Type="http://schemas.openxmlformats.org/officeDocument/2006/relationships/tags" Target="../tags/tag243.xml"/><Relationship Id="rId5" Type="http://schemas.openxmlformats.org/officeDocument/2006/relationships/tags" Target="../tags/tag244.xml"/><Relationship Id="rId6" Type="http://schemas.openxmlformats.org/officeDocument/2006/relationships/tags" Target="../tags/tag245.xml"/><Relationship Id="rId7" Type="http://schemas.openxmlformats.org/officeDocument/2006/relationships/tags" Target="../tags/tag246.xml"/><Relationship Id="rId8" Type="http://schemas.openxmlformats.org/officeDocument/2006/relationships/tags" Target="../tags/tag247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4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65.png"/><Relationship Id="rId14" Type="http://schemas.openxmlformats.org/officeDocument/2006/relationships/image" Target="../media/image166.png"/><Relationship Id="rId15" Type="http://schemas.openxmlformats.org/officeDocument/2006/relationships/image" Target="../media/image167.png"/><Relationship Id="rId16" Type="http://schemas.openxmlformats.org/officeDocument/2006/relationships/image" Target="../media/image168.png"/><Relationship Id="rId1" Type="http://schemas.openxmlformats.org/officeDocument/2006/relationships/tags" Target="../tags/tag248.xml"/><Relationship Id="rId2" Type="http://schemas.openxmlformats.org/officeDocument/2006/relationships/tags" Target="../tags/tag249.xml"/><Relationship Id="rId3" Type="http://schemas.openxmlformats.org/officeDocument/2006/relationships/tags" Target="../tags/tag250.xml"/><Relationship Id="rId4" Type="http://schemas.openxmlformats.org/officeDocument/2006/relationships/tags" Target="../tags/tag251.xml"/><Relationship Id="rId5" Type="http://schemas.openxmlformats.org/officeDocument/2006/relationships/tags" Target="../tags/tag252.xml"/><Relationship Id="rId6" Type="http://schemas.openxmlformats.org/officeDocument/2006/relationships/tags" Target="../tags/tag253.xml"/><Relationship Id="rId7" Type="http://schemas.openxmlformats.org/officeDocument/2006/relationships/tags" Target="../tags/tag254.xml"/><Relationship Id="rId8" Type="http://schemas.openxmlformats.org/officeDocument/2006/relationships/tags" Target="../tags/tag255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tags" Target="../tags/tag258.xml"/><Relationship Id="rId4" Type="http://schemas.openxmlformats.org/officeDocument/2006/relationships/tags" Target="../tags/tag259.xml"/><Relationship Id="rId5" Type="http://schemas.openxmlformats.org/officeDocument/2006/relationships/tags" Target="../tags/tag260.xml"/><Relationship Id="rId6" Type="http://schemas.openxmlformats.org/officeDocument/2006/relationships/tags" Target="../tags/tag261.xml"/><Relationship Id="rId7" Type="http://schemas.openxmlformats.org/officeDocument/2006/relationships/slideLayout" Target="../slideLayouts/slideLayout8.xml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5.jpeg"/><Relationship Id="rId12" Type="http://schemas.openxmlformats.org/officeDocument/2006/relationships/image" Target="../media/image122.png"/><Relationship Id="rId13" Type="http://schemas.openxmlformats.org/officeDocument/2006/relationships/image" Target="../media/image176.png"/><Relationship Id="rId14" Type="http://schemas.openxmlformats.org/officeDocument/2006/relationships/image" Target="../media/image177.png"/><Relationship Id="rId15" Type="http://schemas.openxmlformats.org/officeDocument/2006/relationships/image" Target="../media/image178.png"/><Relationship Id="rId16" Type="http://schemas.openxmlformats.org/officeDocument/2006/relationships/image" Target="../media/image179.png"/><Relationship Id="rId17" Type="http://schemas.openxmlformats.org/officeDocument/2006/relationships/image" Target="../media/image171.png"/><Relationship Id="rId18" Type="http://schemas.openxmlformats.org/officeDocument/2006/relationships/image" Target="../media/image180.png"/><Relationship Id="rId19" Type="http://schemas.openxmlformats.org/officeDocument/2006/relationships/image" Target="../media/image181.png"/><Relationship Id="rId1" Type="http://schemas.openxmlformats.org/officeDocument/2006/relationships/tags" Target="../tags/tag262.xml"/><Relationship Id="rId2" Type="http://schemas.openxmlformats.org/officeDocument/2006/relationships/tags" Target="../tags/tag263.xml"/><Relationship Id="rId3" Type="http://schemas.openxmlformats.org/officeDocument/2006/relationships/tags" Target="../tags/tag264.xml"/><Relationship Id="rId4" Type="http://schemas.openxmlformats.org/officeDocument/2006/relationships/tags" Target="../tags/tag265.xml"/><Relationship Id="rId5" Type="http://schemas.openxmlformats.org/officeDocument/2006/relationships/tags" Target="../tags/tag266.xml"/><Relationship Id="rId6" Type="http://schemas.openxmlformats.org/officeDocument/2006/relationships/tags" Target="../tags/tag267.xml"/><Relationship Id="rId7" Type="http://schemas.openxmlformats.org/officeDocument/2006/relationships/tags" Target="../tags/tag268.xml"/><Relationship Id="rId8" Type="http://schemas.openxmlformats.org/officeDocument/2006/relationships/tags" Target="../tags/tag269.xml"/><Relationship Id="rId9" Type="http://schemas.openxmlformats.org/officeDocument/2006/relationships/tags" Target="../tags/tag270.xml"/><Relationship Id="rId10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20" Type="http://schemas.openxmlformats.org/officeDocument/2006/relationships/image" Target="../media/image190.png"/><Relationship Id="rId21" Type="http://schemas.openxmlformats.org/officeDocument/2006/relationships/image" Target="../media/image191.png"/><Relationship Id="rId10" Type="http://schemas.openxmlformats.org/officeDocument/2006/relationships/tags" Target="../tags/tag280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182.png"/><Relationship Id="rId13" Type="http://schemas.openxmlformats.org/officeDocument/2006/relationships/image" Target="../media/image183.png"/><Relationship Id="rId14" Type="http://schemas.openxmlformats.org/officeDocument/2006/relationships/image" Target="../media/image184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Relationship Id="rId17" Type="http://schemas.openxmlformats.org/officeDocument/2006/relationships/image" Target="../media/image187.png"/><Relationship Id="rId18" Type="http://schemas.openxmlformats.org/officeDocument/2006/relationships/image" Target="../media/image188.png"/><Relationship Id="rId19" Type="http://schemas.openxmlformats.org/officeDocument/2006/relationships/image" Target="../media/image189.png"/><Relationship Id="rId1" Type="http://schemas.openxmlformats.org/officeDocument/2006/relationships/tags" Target="../tags/tag271.xml"/><Relationship Id="rId2" Type="http://schemas.openxmlformats.org/officeDocument/2006/relationships/tags" Target="../tags/tag272.xml"/><Relationship Id="rId3" Type="http://schemas.openxmlformats.org/officeDocument/2006/relationships/tags" Target="../tags/tag273.xml"/><Relationship Id="rId4" Type="http://schemas.openxmlformats.org/officeDocument/2006/relationships/tags" Target="../tags/tag274.xml"/><Relationship Id="rId5" Type="http://schemas.openxmlformats.org/officeDocument/2006/relationships/tags" Target="../tags/tag275.xml"/><Relationship Id="rId6" Type="http://schemas.openxmlformats.org/officeDocument/2006/relationships/tags" Target="../tags/tag276.xml"/><Relationship Id="rId7" Type="http://schemas.openxmlformats.org/officeDocument/2006/relationships/tags" Target="../tags/tag277.xml"/><Relationship Id="rId8" Type="http://schemas.openxmlformats.org/officeDocument/2006/relationships/tags" Target="../tags/tag278.xml"/></Relationships>
</file>

<file path=ppt/slides/_rels/slide27.xml.rels><?xml version="1.0" encoding="UTF-8" standalone="yes"?>
<Relationships xmlns="http://schemas.openxmlformats.org/package/2006/relationships"><Relationship Id="rId20" Type="http://schemas.openxmlformats.org/officeDocument/2006/relationships/tags" Target="../tags/tag300.xml"/><Relationship Id="rId21" Type="http://schemas.openxmlformats.org/officeDocument/2006/relationships/tags" Target="../tags/tag301.xml"/><Relationship Id="rId22" Type="http://schemas.openxmlformats.org/officeDocument/2006/relationships/tags" Target="../tags/tag302.xml"/><Relationship Id="rId23" Type="http://schemas.openxmlformats.org/officeDocument/2006/relationships/tags" Target="../tags/tag303.xml"/><Relationship Id="rId24" Type="http://schemas.openxmlformats.org/officeDocument/2006/relationships/tags" Target="../tags/tag304.xml"/><Relationship Id="rId25" Type="http://schemas.openxmlformats.org/officeDocument/2006/relationships/slideLayout" Target="../slideLayouts/slideLayout2.xml"/><Relationship Id="rId26" Type="http://schemas.openxmlformats.org/officeDocument/2006/relationships/image" Target="../media/image3.png"/><Relationship Id="rId27" Type="http://schemas.openxmlformats.org/officeDocument/2006/relationships/image" Target="../media/image119.png"/><Relationship Id="rId28" Type="http://schemas.openxmlformats.org/officeDocument/2006/relationships/image" Target="../media/image14.png"/><Relationship Id="rId29" Type="http://schemas.openxmlformats.org/officeDocument/2006/relationships/image" Target="../media/image5.png"/><Relationship Id="rId1" Type="http://schemas.openxmlformats.org/officeDocument/2006/relationships/tags" Target="../tags/tag281.xml"/><Relationship Id="rId2" Type="http://schemas.openxmlformats.org/officeDocument/2006/relationships/tags" Target="../tags/tag282.xml"/><Relationship Id="rId3" Type="http://schemas.openxmlformats.org/officeDocument/2006/relationships/tags" Target="../tags/tag283.xml"/><Relationship Id="rId4" Type="http://schemas.openxmlformats.org/officeDocument/2006/relationships/tags" Target="../tags/tag284.xml"/><Relationship Id="rId5" Type="http://schemas.openxmlformats.org/officeDocument/2006/relationships/tags" Target="../tags/tag285.xml"/><Relationship Id="rId30" Type="http://schemas.openxmlformats.org/officeDocument/2006/relationships/image" Target="../media/image120.png"/><Relationship Id="rId31" Type="http://schemas.openxmlformats.org/officeDocument/2006/relationships/image" Target="../media/image116.png"/><Relationship Id="rId32" Type="http://schemas.openxmlformats.org/officeDocument/2006/relationships/image" Target="../media/image8.png"/><Relationship Id="rId9" Type="http://schemas.openxmlformats.org/officeDocument/2006/relationships/tags" Target="../tags/tag289.xml"/><Relationship Id="rId6" Type="http://schemas.openxmlformats.org/officeDocument/2006/relationships/tags" Target="../tags/tag286.xml"/><Relationship Id="rId7" Type="http://schemas.openxmlformats.org/officeDocument/2006/relationships/tags" Target="../tags/tag287.xml"/><Relationship Id="rId8" Type="http://schemas.openxmlformats.org/officeDocument/2006/relationships/tags" Target="../tags/tag288.xml"/><Relationship Id="rId33" Type="http://schemas.openxmlformats.org/officeDocument/2006/relationships/image" Target="../media/image118.png"/><Relationship Id="rId34" Type="http://schemas.openxmlformats.org/officeDocument/2006/relationships/image" Target="../media/image192.png"/><Relationship Id="rId35" Type="http://schemas.openxmlformats.org/officeDocument/2006/relationships/image" Target="../media/image193.png"/><Relationship Id="rId36" Type="http://schemas.openxmlformats.org/officeDocument/2006/relationships/image" Target="../media/image194.png"/><Relationship Id="rId10" Type="http://schemas.openxmlformats.org/officeDocument/2006/relationships/tags" Target="../tags/tag290.xml"/><Relationship Id="rId11" Type="http://schemas.openxmlformats.org/officeDocument/2006/relationships/tags" Target="../tags/tag291.xml"/><Relationship Id="rId12" Type="http://schemas.openxmlformats.org/officeDocument/2006/relationships/tags" Target="../tags/tag292.xml"/><Relationship Id="rId13" Type="http://schemas.openxmlformats.org/officeDocument/2006/relationships/tags" Target="../tags/tag293.xml"/><Relationship Id="rId14" Type="http://schemas.openxmlformats.org/officeDocument/2006/relationships/tags" Target="../tags/tag294.xml"/><Relationship Id="rId15" Type="http://schemas.openxmlformats.org/officeDocument/2006/relationships/tags" Target="../tags/tag295.xml"/><Relationship Id="rId16" Type="http://schemas.openxmlformats.org/officeDocument/2006/relationships/tags" Target="../tags/tag296.xml"/><Relationship Id="rId17" Type="http://schemas.openxmlformats.org/officeDocument/2006/relationships/tags" Target="../tags/tag297.xml"/><Relationship Id="rId18" Type="http://schemas.openxmlformats.org/officeDocument/2006/relationships/tags" Target="../tags/tag298.xml"/><Relationship Id="rId19" Type="http://schemas.openxmlformats.org/officeDocument/2006/relationships/tags" Target="../tags/tag299.xml"/><Relationship Id="rId37" Type="http://schemas.openxmlformats.org/officeDocument/2006/relationships/image" Target="../media/image195.png"/><Relationship Id="rId38" Type="http://schemas.openxmlformats.org/officeDocument/2006/relationships/image" Target="../media/image196.jpeg"/><Relationship Id="rId39" Type="http://schemas.openxmlformats.org/officeDocument/2006/relationships/image" Target="../media/image197.jpeg"/><Relationship Id="rId40" Type="http://schemas.openxmlformats.org/officeDocument/2006/relationships/image" Target="../media/image198.jpeg"/><Relationship Id="rId41" Type="http://schemas.openxmlformats.org/officeDocument/2006/relationships/image" Target="../media/image199.png"/><Relationship Id="rId42" Type="http://schemas.openxmlformats.org/officeDocument/2006/relationships/image" Target="../media/image200.png"/><Relationship Id="rId43" Type="http://schemas.openxmlformats.org/officeDocument/2006/relationships/image" Target="../media/image201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20" Type="http://schemas.openxmlformats.org/officeDocument/2006/relationships/slideLayout" Target="../slideLayouts/slideLayout2.xml"/><Relationship Id="rId21" Type="http://schemas.openxmlformats.org/officeDocument/2006/relationships/image" Target="../media/image202.png"/><Relationship Id="rId22" Type="http://schemas.openxmlformats.org/officeDocument/2006/relationships/image" Target="../media/image203.jpeg"/><Relationship Id="rId23" Type="http://schemas.openxmlformats.org/officeDocument/2006/relationships/image" Target="../media/image119.png"/><Relationship Id="rId24" Type="http://schemas.openxmlformats.org/officeDocument/2006/relationships/image" Target="../media/image14.png"/><Relationship Id="rId25" Type="http://schemas.openxmlformats.org/officeDocument/2006/relationships/image" Target="../media/image5.png"/><Relationship Id="rId26" Type="http://schemas.openxmlformats.org/officeDocument/2006/relationships/image" Target="../media/image3.png"/><Relationship Id="rId27" Type="http://schemas.openxmlformats.org/officeDocument/2006/relationships/image" Target="../media/image120.png"/><Relationship Id="rId28" Type="http://schemas.openxmlformats.org/officeDocument/2006/relationships/image" Target="../media/image116.png"/><Relationship Id="rId29" Type="http://schemas.openxmlformats.org/officeDocument/2006/relationships/image" Target="../media/image8.png"/><Relationship Id="rId30" Type="http://schemas.openxmlformats.org/officeDocument/2006/relationships/image" Target="../media/image118.png"/><Relationship Id="rId10" Type="http://schemas.openxmlformats.org/officeDocument/2006/relationships/tags" Target="../tags/tag314.xml"/><Relationship Id="rId11" Type="http://schemas.openxmlformats.org/officeDocument/2006/relationships/tags" Target="../tags/tag315.xml"/><Relationship Id="rId12" Type="http://schemas.openxmlformats.org/officeDocument/2006/relationships/tags" Target="../tags/tag316.xml"/><Relationship Id="rId13" Type="http://schemas.openxmlformats.org/officeDocument/2006/relationships/tags" Target="../tags/tag317.xml"/><Relationship Id="rId14" Type="http://schemas.openxmlformats.org/officeDocument/2006/relationships/tags" Target="../tags/tag318.xml"/><Relationship Id="rId15" Type="http://schemas.openxmlformats.org/officeDocument/2006/relationships/tags" Target="../tags/tag319.xml"/><Relationship Id="rId16" Type="http://schemas.openxmlformats.org/officeDocument/2006/relationships/tags" Target="../tags/tag320.xml"/><Relationship Id="rId17" Type="http://schemas.openxmlformats.org/officeDocument/2006/relationships/tags" Target="../tags/tag321.xml"/><Relationship Id="rId18" Type="http://schemas.openxmlformats.org/officeDocument/2006/relationships/tags" Target="../tags/tag322.xml"/><Relationship Id="rId19" Type="http://schemas.openxmlformats.org/officeDocument/2006/relationships/tags" Target="../tags/tag323.xml"/><Relationship Id="rId1" Type="http://schemas.openxmlformats.org/officeDocument/2006/relationships/tags" Target="../tags/tag305.xml"/><Relationship Id="rId2" Type="http://schemas.openxmlformats.org/officeDocument/2006/relationships/tags" Target="../tags/tag306.xml"/><Relationship Id="rId3" Type="http://schemas.openxmlformats.org/officeDocument/2006/relationships/tags" Target="../tags/tag307.xml"/><Relationship Id="rId4" Type="http://schemas.openxmlformats.org/officeDocument/2006/relationships/tags" Target="../tags/tag308.xml"/><Relationship Id="rId5" Type="http://schemas.openxmlformats.org/officeDocument/2006/relationships/tags" Target="../tags/tag309.xml"/><Relationship Id="rId6" Type="http://schemas.openxmlformats.org/officeDocument/2006/relationships/tags" Target="../tags/tag310.xml"/><Relationship Id="rId7" Type="http://schemas.openxmlformats.org/officeDocument/2006/relationships/tags" Target="../tags/tag311.xml"/><Relationship Id="rId8" Type="http://schemas.openxmlformats.org/officeDocument/2006/relationships/tags" Target="../tags/tag3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20" Type="http://schemas.openxmlformats.org/officeDocument/2006/relationships/image" Target="../media/image209.png"/><Relationship Id="rId21" Type="http://schemas.openxmlformats.org/officeDocument/2006/relationships/image" Target="../media/image210.png"/><Relationship Id="rId22" Type="http://schemas.openxmlformats.org/officeDocument/2006/relationships/image" Target="../media/image211.png"/><Relationship Id="rId23" Type="http://schemas.openxmlformats.org/officeDocument/2006/relationships/image" Target="../media/image212.png"/><Relationship Id="rId24" Type="http://schemas.openxmlformats.org/officeDocument/2006/relationships/image" Target="../media/image213.png"/><Relationship Id="rId25" Type="http://schemas.openxmlformats.org/officeDocument/2006/relationships/image" Target="../media/image214.jpeg"/><Relationship Id="rId26" Type="http://schemas.openxmlformats.org/officeDocument/2006/relationships/image" Target="../media/image215.png"/><Relationship Id="rId27" Type="http://schemas.openxmlformats.org/officeDocument/2006/relationships/image" Target="../media/image216.png"/><Relationship Id="rId28" Type="http://schemas.openxmlformats.org/officeDocument/2006/relationships/image" Target="../media/image217.png"/><Relationship Id="rId10" Type="http://schemas.openxmlformats.org/officeDocument/2006/relationships/tags" Target="../tags/tag333.xml"/><Relationship Id="rId11" Type="http://schemas.openxmlformats.org/officeDocument/2006/relationships/tags" Target="../tags/tag334.xml"/><Relationship Id="rId12" Type="http://schemas.openxmlformats.org/officeDocument/2006/relationships/tags" Target="../tags/tag335.xml"/><Relationship Id="rId13" Type="http://schemas.openxmlformats.org/officeDocument/2006/relationships/tags" Target="../tags/tag336.xml"/><Relationship Id="rId14" Type="http://schemas.openxmlformats.org/officeDocument/2006/relationships/slideLayout" Target="../slideLayouts/slideLayout2.xml"/><Relationship Id="rId15" Type="http://schemas.openxmlformats.org/officeDocument/2006/relationships/image" Target="../media/image204.png"/><Relationship Id="rId16" Type="http://schemas.openxmlformats.org/officeDocument/2006/relationships/image" Target="../media/image205.png"/><Relationship Id="rId17" Type="http://schemas.openxmlformats.org/officeDocument/2006/relationships/image" Target="../media/image206.png"/><Relationship Id="rId18" Type="http://schemas.openxmlformats.org/officeDocument/2006/relationships/image" Target="../media/image207.png"/><Relationship Id="rId19" Type="http://schemas.openxmlformats.org/officeDocument/2006/relationships/image" Target="../media/image208.png"/><Relationship Id="rId1" Type="http://schemas.openxmlformats.org/officeDocument/2006/relationships/tags" Target="../tags/tag324.xml"/><Relationship Id="rId2" Type="http://schemas.openxmlformats.org/officeDocument/2006/relationships/tags" Target="../tags/tag325.xml"/><Relationship Id="rId3" Type="http://schemas.openxmlformats.org/officeDocument/2006/relationships/tags" Target="../tags/tag326.xml"/><Relationship Id="rId4" Type="http://schemas.openxmlformats.org/officeDocument/2006/relationships/tags" Target="../tags/tag327.xml"/><Relationship Id="rId5" Type="http://schemas.openxmlformats.org/officeDocument/2006/relationships/tags" Target="../tags/tag328.xml"/><Relationship Id="rId6" Type="http://schemas.openxmlformats.org/officeDocument/2006/relationships/tags" Target="../tags/tag329.xml"/><Relationship Id="rId7" Type="http://schemas.openxmlformats.org/officeDocument/2006/relationships/tags" Target="../tags/tag330.xml"/><Relationship Id="rId8" Type="http://schemas.openxmlformats.org/officeDocument/2006/relationships/tags" Target="../tags/tag33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20" Type="http://schemas.openxmlformats.org/officeDocument/2006/relationships/image" Target="../media/image13.png"/><Relationship Id="rId21" Type="http://schemas.openxmlformats.org/officeDocument/2006/relationships/image" Target="../media/image14.png"/><Relationship Id="rId22" Type="http://schemas.openxmlformats.org/officeDocument/2006/relationships/image" Target="../media/image8.png"/><Relationship Id="rId23" Type="http://schemas.openxmlformats.org/officeDocument/2006/relationships/image" Target="../media/image15.png"/><Relationship Id="rId24" Type="http://schemas.openxmlformats.org/officeDocument/2006/relationships/image" Target="../media/image16.png"/><Relationship Id="rId25" Type="http://schemas.openxmlformats.org/officeDocument/2006/relationships/image" Target="../media/image17.png"/><Relationship Id="rId26" Type="http://schemas.openxmlformats.org/officeDocument/2006/relationships/image" Target="../media/image18.png"/><Relationship Id="rId27" Type="http://schemas.openxmlformats.org/officeDocument/2006/relationships/image" Target="../media/image19.png"/><Relationship Id="rId28" Type="http://schemas.openxmlformats.org/officeDocument/2006/relationships/image" Target="../media/image20.png"/><Relationship Id="rId10" Type="http://schemas.openxmlformats.org/officeDocument/2006/relationships/tags" Target="../tags/tag28.xml"/><Relationship Id="rId11" Type="http://schemas.openxmlformats.org/officeDocument/2006/relationships/tags" Target="../tags/tag29.xml"/><Relationship Id="rId12" Type="http://schemas.openxmlformats.org/officeDocument/2006/relationships/tags" Target="../tags/tag30.xml"/><Relationship Id="rId13" Type="http://schemas.openxmlformats.org/officeDocument/2006/relationships/tags" Target="../tags/tag31.xml"/><Relationship Id="rId14" Type="http://schemas.openxmlformats.org/officeDocument/2006/relationships/tags" Target="../tags/tag32.xml"/><Relationship Id="rId15" Type="http://schemas.openxmlformats.org/officeDocument/2006/relationships/tags" Target="../tags/tag33.xml"/><Relationship Id="rId16" Type="http://schemas.openxmlformats.org/officeDocument/2006/relationships/tags" Target="../tags/tag34.xml"/><Relationship Id="rId17" Type="http://schemas.openxmlformats.org/officeDocument/2006/relationships/slideLayout" Target="../slideLayouts/slideLayout8.xml"/><Relationship Id="rId18" Type="http://schemas.openxmlformats.org/officeDocument/2006/relationships/image" Target="../media/image12.png"/><Relationship Id="rId19" Type="http://schemas.openxmlformats.org/officeDocument/2006/relationships/image" Target="../media/image5.png"/><Relationship Id="rId1" Type="http://schemas.openxmlformats.org/officeDocument/2006/relationships/tags" Target="../tags/tag19.xml"/><Relationship Id="rId2" Type="http://schemas.openxmlformats.org/officeDocument/2006/relationships/tags" Target="../tags/tag20.xml"/><Relationship Id="rId3" Type="http://schemas.openxmlformats.org/officeDocument/2006/relationships/tags" Target="../tags/tag21.xml"/><Relationship Id="rId4" Type="http://schemas.openxmlformats.org/officeDocument/2006/relationships/tags" Target="../tags/tag22.xml"/><Relationship Id="rId5" Type="http://schemas.openxmlformats.org/officeDocument/2006/relationships/tags" Target="../tags/tag23.xml"/><Relationship Id="rId6" Type="http://schemas.openxmlformats.org/officeDocument/2006/relationships/tags" Target="../tags/tag24.xml"/><Relationship Id="rId7" Type="http://schemas.openxmlformats.org/officeDocument/2006/relationships/tags" Target="../tags/tag25.xml"/><Relationship Id="rId8" Type="http://schemas.openxmlformats.org/officeDocument/2006/relationships/tags" Target="../tags/tag2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Relationship Id="rId9" Type="http://schemas.openxmlformats.org/officeDocument/2006/relationships/slideLayout" Target="../slideLayouts/slideLayout4.xml"/><Relationship Id="rId10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10" Type="http://schemas.openxmlformats.org/officeDocument/2006/relationships/tags" Target="../tags/tag55.xml"/><Relationship Id="rId11" Type="http://schemas.openxmlformats.org/officeDocument/2006/relationships/tags" Target="../tags/tag56.xml"/><Relationship Id="rId12" Type="http://schemas.openxmlformats.org/officeDocument/2006/relationships/tags" Target="../tags/tag57.xml"/><Relationship Id="rId13" Type="http://schemas.openxmlformats.org/officeDocument/2006/relationships/tags" Target="../tags/tag58.xml"/><Relationship Id="rId14" Type="http://schemas.openxmlformats.org/officeDocument/2006/relationships/tags" Target="../tags/tag59.xml"/><Relationship Id="rId15" Type="http://schemas.openxmlformats.org/officeDocument/2006/relationships/slideLayout" Target="../slideLayouts/slideLayout4.xml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1" Type="http://schemas.openxmlformats.org/officeDocument/2006/relationships/tags" Target="../tags/tag46.xml"/><Relationship Id="rId2" Type="http://schemas.openxmlformats.org/officeDocument/2006/relationships/tags" Target="../tags/tag47.xml"/><Relationship Id="rId3" Type="http://schemas.openxmlformats.org/officeDocument/2006/relationships/tags" Target="../tags/tag48.xml"/><Relationship Id="rId4" Type="http://schemas.openxmlformats.org/officeDocument/2006/relationships/tags" Target="../tags/tag49.xml"/><Relationship Id="rId5" Type="http://schemas.openxmlformats.org/officeDocument/2006/relationships/tags" Target="../tags/tag50.xml"/><Relationship Id="rId6" Type="http://schemas.openxmlformats.org/officeDocument/2006/relationships/tags" Target="../tags/tag51.xml"/><Relationship Id="rId7" Type="http://schemas.openxmlformats.org/officeDocument/2006/relationships/tags" Target="../tags/tag52.xml"/><Relationship Id="rId8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10" Type="http://schemas.openxmlformats.org/officeDocument/2006/relationships/tags" Target="../tags/tag69.xml"/><Relationship Id="rId11" Type="http://schemas.openxmlformats.org/officeDocument/2006/relationships/tags" Target="../tags/tag70.xml"/><Relationship Id="rId12" Type="http://schemas.openxmlformats.org/officeDocument/2006/relationships/slideLayout" Target="../slideLayouts/slideLayout4.xml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tags" Target="../tags/tag60.xml"/><Relationship Id="rId2" Type="http://schemas.openxmlformats.org/officeDocument/2006/relationships/tags" Target="../tags/tag61.xml"/><Relationship Id="rId3" Type="http://schemas.openxmlformats.org/officeDocument/2006/relationships/tags" Target="../tags/tag62.xml"/><Relationship Id="rId4" Type="http://schemas.openxmlformats.org/officeDocument/2006/relationships/tags" Target="../tags/tag63.xml"/><Relationship Id="rId5" Type="http://schemas.openxmlformats.org/officeDocument/2006/relationships/tags" Target="../tags/tag64.xml"/><Relationship Id="rId6" Type="http://schemas.openxmlformats.org/officeDocument/2006/relationships/tags" Target="../tags/tag65.xml"/><Relationship Id="rId7" Type="http://schemas.openxmlformats.org/officeDocument/2006/relationships/tags" Target="../tags/tag66.xml"/><Relationship Id="rId8" Type="http://schemas.openxmlformats.org/officeDocument/2006/relationships/tags" Target="../tags/tag67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slideLayout" Target="../slideLayouts/slideLayout8.xml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67.png"/><Relationship Id="rId15" Type="http://schemas.openxmlformats.org/officeDocument/2006/relationships/image" Target="../media/image68.png"/><Relationship Id="rId16" Type="http://schemas.openxmlformats.org/officeDocument/2006/relationships/image" Target="../media/image69.png"/><Relationship Id="rId17" Type="http://schemas.openxmlformats.org/officeDocument/2006/relationships/image" Target="../media/image70.png"/><Relationship Id="rId18" Type="http://schemas.openxmlformats.org/officeDocument/2006/relationships/image" Target="../media/image71.jpeg"/><Relationship Id="rId1" Type="http://schemas.openxmlformats.org/officeDocument/2006/relationships/tags" Target="../tags/tag77.xml"/><Relationship Id="rId2" Type="http://schemas.openxmlformats.org/officeDocument/2006/relationships/tags" Target="../tags/tag78.xml"/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tags" Target="../tags/tag81.xml"/><Relationship Id="rId6" Type="http://schemas.openxmlformats.org/officeDocument/2006/relationships/tags" Target="../tags/tag82.xml"/><Relationship Id="rId7" Type="http://schemas.openxmlformats.org/officeDocument/2006/relationships/tags" Target="../tags/tag83.xml"/><Relationship Id="rId8" Type="http://schemas.openxmlformats.org/officeDocument/2006/relationships/tags" Target="../tags/tag84.xml"/><Relationship Id="rId9" Type="http://schemas.openxmlformats.org/officeDocument/2006/relationships/slideLayout" Target="../slideLayouts/slideLayout8.xml"/><Relationship Id="rId10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unubb_eventdisplay.png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dirty="0" smtClean="0"/>
              <a:t>Elementary particle physics - PHY451</a:t>
            </a:r>
          </a:p>
          <a:p>
            <a:r>
              <a:rPr lang="en-US" dirty="0" smtClean="0"/>
              <a:t>HS2016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Breit</a:t>
            </a:r>
            <a:r>
              <a:rPr lang="en-US" dirty="0" smtClean="0"/>
              <a:t>-Wigner resonance</a:t>
            </a:r>
            <a:endParaRPr lang="en-US" dirty="0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0325" y="969964"/>
            <a:ext cx="7996238" cy="649288"/>
            <a:chOff x="387" y="546"/>
            <a:chExt cx="5037" cy="409"/>
          </a:xfrm>
        </p:grpSpPr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87" y="546"/>
              <a:ext cx="5037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Need to consider carefully the propagator term                    which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 diverges when the </a:t>
              </a:r>
              <a:r>
                <a:rPr lang="en-GB" dirty="0" err="1" smtClean="0">
                  <a:solidFill>
                    <a:schemeClr val="accent2"/>
                  </a:solidFill>
                  <a:cs typeface="+mn-cs"/>
                </a:rPr>
                <a:t>C.o.M</a:t>
              </a: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. energy is equal to the rest mass of the Z boson</a:t>
              </a:r>
            </a:p>
          </p:txBody>
        </p:sp>
        <p:pic>
          <p:nvPicPr>
            <p:cNvPr id="6" name="Picture 8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3" y="574"/>
              <a:ext cx="691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9065" y="1568450"/>
            <a:ext cx="8905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To do this need to account for the fact that the Z boson is an unstable particle</a:t>
            </a:r>
          </a:p>
        </p:txBody>
      </p:sp>
      <p:pic>
        <p:nvPicPr>
          <p:cNvPr id="8" name="Picture 1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775" y="2224088"/>
            <a:ext cx="11684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347662" y="1863725"/>
            <a:ext cx="774793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a stable particle at rest the time development of the wave-function is:</a:t>
            </a: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382587" y="2535238"/>
            <a:ext cx="5221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an unstable particle this must be modified to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581025" y="3189288"/>
            <a:ext cx="6492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so that the particle probability decays away exponentially </a:t>
            </a:r>
          </a:p>
        </p:txBody>
      </p:sp>
      <p:pic>
        <p:nvPicPr>
          <p:cNvPr id="12" name="Picture 2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7" y="3506788"/>
            <a:ext cx="788988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382587" y="3873500"/>
            <a:ext cx="417002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Equivalent to making the replacement </a:t>
            </a:r>
          </a:p>
        </p:txBody>
      </p:sp>
      <p:pic>
        <p:nvPicPr>
          <p:cNvPr id="14" name="Picture 2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4848225"/>
            <a:ext cx="21621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2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2865438"/>
            <a:ext cx="1900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2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3514725"/>
            <a:ext cx="23669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27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12" y="4233863"/>
            <a:ext cx="17240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28"/>
          <p:cNvSpPr txBox="1">
            <a:spLocks noChangeArrowheads="1"/>
          </p:cNvSpPr>
          <p:nvPr/>
        </p:nvSpPr>
        <p:spPr bwMode="auto">
          <a:xfrm>
            <a:off x="60325" y="4489450"/>
            <a:ext cx="571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In the Z boson propagator make the substitution:</a:t>
            </a: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60325" y="5060950"/>
            <a:ext cx="1857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Which gives:</a:t>
            </a:r>
          </a:p>
        </p:txBody>
      </p:sp>
      <p:sp>
        <p:nvSpPr>
          <p:cNvPr id="20" name="Text Box 32"/>
          <p:cNvSpPr txBox="1">
            <a:spLocks noChangeArrowheads="1"/>
          </p:cNvSpPr>
          <p:nvPr/>
        </p:nvSpPr>
        <p:spPr bwMode="auto">
          <a:xfrm>
            <a:off x="420687" y="5745163"/>
            <a:ext cx="3698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where it has been assumed that </a:t>
            </a:r>
          </a:p>
        </p:txBody>
      </p:sp>
      <p:pic>
        <p:nvPicPr>
          <p:cNvPr id="21" name="Picture 33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5821363"/>
            <a:ext cx="11080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34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6167438"/>
            <a:ext cx="5327650" cy="69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Text Box 35"/>
          <p:cNvSpPr txBox="1">
            <a:spLocks noChangeArrowheads="1"/>
          </p:cNvSpPr>
          <p:nvPr/>
        </p:nvSpPr>
        <p:spPr bwMode="auto">
          <a:xfrm>
            <a:off x="60325" y="6080125"/>
            <a:ext cx="184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Which gives </a:t>
            </a:r>
          </a:p>
        </p:txBody>
      </p:sp>
      <p:sp>
        <p:nvSpPr>
          <p:cNvPr id="24" name="Text Box 36"/>
          <p:cNvSpPr txBox="1">
            <a:spLocks noChangeArrowheads="1"/>
          </p:cNvSpPr>
          <p:nvPr/>
        </p:nvSpPr>
        <p:spPr bwMode="auto">
          <a:xfrm>
            <a:off x="6594475" y="3532188"/>
            <a:ext cx="639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pic>
        <p:nvPicPr>
          <p:cNvPr id="25" name="Picture 38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9" y="5384800"/>
            <a:ext cx="8677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Line 39"/>
          <p:cNvSpPr>
            <a:spLocks noChangeShapeType="1"/>
          </p:cNvSpPr>
          <p:nvPr/>
        </p:nvSpPr>
        <p:spPr bwMode="auto">
          <a:xfrm flipV="1">
            <a:off x="5424487" y="5745163"/>
            <a:ext cx="991207" cy="215900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55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12013" y="250546"/>
            <a:ext cx="4079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And the Matrix elements become </a:t>
            </a:r>
          </a:p>
        </p:txBody>
      </p:sp>
      <p:sp>
        <p:nvSpPr>
          <p:cNvPr id="5" name="Text Box 24"/>
          <p:cNvSpPr txBox="1">
            <a:spLocks noChangeArrowheads="1"/>
          </p:cNvSpPr>
          <p:nvPr/>
        </p:nvSpPr>
        <p:spPr bwMode="auto">
          <a:xfrm>
            <a:off x="7654225" y="790296"/>
            <a:ext cx="57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etc.</a:t>
            </a:r>
          </a:p>
        </p:txBody>
      </p:sp>
      <p:sp>
        <p:nvSpPr>
          <p:cNvPr id="6" name="Text Box 31"/>
          <p:cNvSpPr txBox="1">
            <a:spLocks noChangeArrowheads="1"/>
          </p:cNvSpPr>
          <p:nvPr/>
        </p:nvSpPr>
        <p:spPr bwMode="auto">
          <a:xfrm>
            <a:off x="112013" y="1339571"/>
            <a:ext cx="8283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the limit where initial and final state particle mass can be neglected:   </a:t>
            </a:r>
          </a:p>
        </p:txBody>
      </p:sp>
      <p:pic>
        <p:nvPicPr>
          <p:cNvPr id="7" name="Picture 3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838" y="1669771"/>
            <a:ext cx="24495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112013" y="2389045"/>
            <a:ext cx="1362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Giving:  </a:t>
            </a:r>
          </a:p>
        </p:txBody>
      </p:sp>
      <p:grpSp>
        <p:nvGrpSpPr>
          <p:cNvPr id="10" name="Group 82"/>
          <p:cNvGrpSpPr>
            <a:grpSpLocks/>
          </p:cNvGrpSpPr>
          <p:nvPr/>
        </p:nvGrpSpPr>
        <p:grpSpPr bwMode="auto">
          <a:xfrm>
            <a:off x="6088949" y="2681145"/>
            <a:ext cx="3086100" cy="2371725"/>
            <a:chOff x="4141" y="1871"/>
            <a:chExt cx="1944" cy="1494"/>
          </a:xfrm>
        </p:grpSpPr>
        <p:sp>
          <p:nvSpPr>
            <p:cNvPr id="11" name="Text Box 45"/>
            <p:cNvSpPr txBox="1">
              <a:spLocks noChangeArrowheads="1"/>
            </p:cNvSpPr>
            <p:nvPr/>
          </p:nvSpPr>
          <p:spPr bwMode="auto">
            <a:xfrm>
              <a:off x="4141" y="3114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-1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12" name="Text Box 46"/>
            <p:cNvSpPr txBox="1">
              <a:spLocks noChangeArrowheads="1"/>
            </p:cNvSpPr>
            <p:nvPr/>
          </p:nvSpPr>
          <p:spPr bwMode="auto">
            <a:xfrm>
              <a:off x="5637" y="3114"/>
              <a:ext cx="42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+1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4791" y="3115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>
                  <a:solidFill>
                    <a:schemeClr val="tx1"/>
                  </a:solidFill>
                  <a:latin typeface="Palatino" charset="0"/>
                  <a:cs typeface="+mn-cs"/>
                </a:rPr>
                <a:t>cos</a:t>
              </a:r>
              <a:r>
                <a:rPr lang="en-US" sz="2000">
                  <a:solidFill>
                    <a:schemeClr val="tx1"/>
                  </a:solidFill>
                  <a:latin typeface="Symbol" charset="0"/>
                  <a:cs typeface="+mn-cs"/>
                </a:rPr>
                <a:t>q</a:t>
              </a:r>
              <a:endParaRPr lang="en-US" sz="2800">
                <a:solidFill>
                  <a:schemeClr val="tx1"/>
                </a:solidFill>
                <a:latin typeface="Symbol" charset="0"/>
                <a:cs typeface="+mn-cs"/>
              </a:endParaRPr>
            </a:p>
          </p:txBody>
        </p:sp>
        <p:sp>
          <p:nvSpPr>
            <p:cNvPr id="14" name="Line 48"/>
            <p:cNvSpPr>
              <a:spLocks noChangeShapeType="1"/>
            </p:cNvSpPr>
            <p:nvPr/>
          </p:nvSpPr>
          <p:spPr bwMode="auto">
            <a:xfrm flipV="1">
              <a:off x="4290" y="3090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Line 49"/>
            <p:cNvSpPr>
              <a:spLocks noChangeShapeType="1"/>
            </p:cNvSpPr>
            <p:nvPr/>
          </p:nvSpPr>
          <p:spPr bwMode="auto">
            <a:xfrm flipV="1">
              <a:off x="5824" y="3090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50"/>
            <p:cNvSpPr>
              <a:spLocks noChangeShapeType="1"/>
            </p:cNvSpPr>
            <p:nvPr/>
          </p:nvSpPr>
          <p:spPr bwMode="auto">
            <a:xfrm flipV="1">
              <a:off x="5079" y="1871"/>
              <a:ext cx="0" cy="1289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51"/>
            <p:cNvSpPr>
              <a:spLocks noChangeShapeType="1"/>
            </p:cNvSpPr>
            <p:nvPr/>
          </p:nvSpPr>
          <p:spPr bwMode="auto">
            <a:xfrm flipV="1">
              <a:off x="5824" y="1871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Line 52"/>
            <p:cNvSpPr>
              <a:spLocks noChangeShapeType="1"/>
            </p:cNvSpPr>
            <p:nvPr/>
          </p:nvSpPr>
          <p:spPr bwMode="auto">
            <a:xfrm flipV="1">
              <a:off x="4290" y="1871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Freeform 53"/>
            <p:cNvSpPr>
              <a:spLocks/>
            </p:cNvSpPr>
            <p:nvPr/>
          </p:nvSpPr>
          <p:spPr bwMode="auto">
            <a:xfrm>
              <a:off x="4290" y="1980"/>
              <a:ext cx="1534" cy="1110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Freeform 54"/>
            <p:cNvSpPr>
              <a:spLocks/>
            </p:cNvSpPr>
            <p:nvPr/>
          </p:nvSpPr>
          <p:spPr bwMode="auto">
            <a:xfrm flipH="1">
              <a:off x="4277" y="2409"/>
              <a:ext cx="1547" cy="670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Line 57"/>
            <p:cNvSpPr>
              <a:spLocks noChangeShapeType="1"/>
            </p:cNvSpPr>
            <p:nvPr/>
          </p:nvSpPr>
          <p:spPr bwMode="auto">
            <a:xfrm>
              <a:off x="4157" y="3086"/>
              <a:ext cx="19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2" name="Picture 58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" y="2746"/>
              <a:ext cx="860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3" name="Picture 59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6" y="2092"/>
              <a:ext cx="83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" name="Line 60"/>
            <p:cNvSpPr>
              <a:spLocks noChangeShapeType="1"/>
            </p:cNvSpPr>
            <p:nvPr/>
          </p:nvSpPr>
          <p:spPr bwMode="auto">
            <a:xfrm flipH="1" flipV="1">
              <a:off x="5547" y="2568"/>
              <a:ext cx="227" cy="136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Line 61"/>
            <p:cNvSpPr>
              <a:spLocks noChangeShapeType="1"/>
            </p:cNvSpPr>
            <p:nvPr/>
          </p:nvSpPr>
          <p:spPr bwMode="auto">
            <a:xfrm>
              <a:off x="4708" y="2273"/>
              <a:ext cx="181" cy="613"/>
            </a:xfrm>
            <a:prstGeom prst="line">
              <a:avLst/>
            </a:prstGeom>
            <a:noFill/>
            <a:ln w="222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Freeform 63"/>
            <p:cNvSpPr>
              <a:spLocks/>
            </p:cNvSpPr>
            <p:nvPr/>
          </p:nvSpPr>
          <p:spPr bwMode="auto">
            <a:xfrm>
              <a:off x="4277" y="2001"/>
              <a:ext cx="1542" cy="814"/>
            </a:xfrm>
            <a:custGeom>
              <a:avLst/>
              <a:gdLst>
                <a:gd name="T0" fmla="*/ 1542 w 1542"/>
                <a:gd name="T1" fmla="*/ 0 h 814"/>
                <a:gd name="T2" fmla="*/ 1496 w 1542"/>
                <a:gd name="T3" fmla="*/ 70 h 814"/>
                <a:gd name="T4" fmla="*/ 1420 w 1542"/>
                <a:gd name="T5" fmla="*/ 222 h 814"/>
                <a:gd name="T6" fmla="*/ 1283 w 1542"/>
                <a:gd name="T7" fmla="*/ 416 h 814"/>
                <a:gd name="T8" fmla="*/ 1045 w 1542"/>
                <a:gd name="T9" fmla="*/ 654 h 814"/>
                <a:gd name="T10" fmla="*/ 869 w 1542"/>
                <a:gd name="T11" fmla="*/ 773 h 814"/>
                <a:gd name="T12" fmla="*/ 690 w 1542"/>
                <a:gd name="T13" fmla="*/ 813 h 814"/>
                <a:gd name="T14" fmla="*/ 438 w 1542"/>
                <a:gd name="T15" fmla="*/ 767 h 814"/>
                <a:gd name="T16" fmla="*/ 253 w 1542"/>
                <a:gd name="T17" fmla="*/ 651 h 814"/>
                <a:gd name="T18" fmla="*/ 138 w 1542"/>
                <a:gd name="T19" fmla="*/ 558 h 814"/>
                <a:gd name="T20" fmla="*/ 0 w 1542"/>
                <a:gd name="T21" fmla="*/ 39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2" h="814">
                  <a:moveTo>
                    <a:pt x="1542" y="0"/>
                  </a:moveTo>
                  <a:cubicBezTo>
                    <a:pt x="1532" y="13"/>
                    <a:pt x="1516" y="33"/>
                    <a:pt x="1496" y="70"/>
                  </a:cubicBezTo>
                  <a:cubicBezTo>
                    <a:pt x="1476" y="107"/>
                    <a:pt x="1455" y="164"/>
                    <a:pt x="1420" y="222"/>
                  </a:cubicBezTo>
                  <a:cubicBezTo>
                    <a:pt x="1385" y="280"/>
                    <a:pt x="1345" y="344"/>
                    <a:pt x="1283" y="416"/>
                  </a:cubicBezTo>
                  <a:cubicBezTo>
                    <a:pt x="1221" y="488"/>
                    <a:pt x="1114" y="595"/>
                    <a:pt x="1045" y="654"/>
                  </a:cubicBezTo>
                  <a:cubicBezTo>
                    <a:pt x="976" y="713"/>
                    <a:pt x="928" y="747"/>
                    <a:pt x="869" y="773"/>
                  </a:cubicBezTo>
                  <a:cubicBezTo>
                    <a:pt x="810" y="799"/>
                    <a:pt x="762" y="814"/>
                    <a:pt x="690" y="813"/>
                  </a:cubicBezTo>
                  <a:cubicBezTo>
                    <a:pt x="618" y="812"/>
                    <a:pt x="511" y="793"/>
                    <a:pt x="438" y="767"/>
                  </a:cubicBezTo>
                  <a:cubicBezTo>
                    <a:pt x="364" y="740"/>
                    <a:pt x="303" y="686"/>
                    <a:pt x="253" y="651"/>
                  </a:cubicBezTo>
                  <a:cubicBezTo>
                    <a:pt x="203" y="616"/>
                    <a:pt x="180" y="601"/>
                    <a:pt x="138" y="558"/>
                  </a:cubicBezTo>
                  <a:cubicBezTo>
                    <a:pt x="96" y="515"/>
                    <a:pt x="48" y="454"/>
                    <a:pt x="0" y="395"/>
                  </a:cubicBezTo>
                </a:path>
              </a:pathLst>
            </a:custGeom>
            <a:noFill/>
            <a:ln w="222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7" name="Group 98"/>
          <p:cNvGrpSpPr>
            <a:grpSpLocks/>
          </p:cNvGrpSpPr>
          <p:nvPr/>
        </p:nvGrpSpPr>
        <p:grpSpPr bwMode="auto">
          <a:xfrm>
            <a:off x="150113" y="5455049"/>
            <a:ext cx="5857875" cy="1190625"/>
            <a:chOff x="309" y="3426"/>
            <a:chExt cx="3690" cy="750"/>
          </a:xfrm>
        </p:grpSpPr>
        <p:sp>
          <p:nvSpPr>
            <p:cNvPr id="28" name="Text Box 64"/>
            <p:cNvSpPr txBox="1">
              <a:spLocks noChangeArrowheads="1"/>
            </p:cNvSpPr>
            <p:nvPr/>
          </p:nvSpPr>
          <p:spPr bwMode="auto">
            <a:xfrm>
              <a:off x="309" y="3426"/>
              <a:ext cx="3690" cy="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Because                                                         , the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differential cross section is asymmetric, i.e. parity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violation (although not maximal as was the case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for the W boson).</a:t>
              </a:r>
            </a:p>
          </p:txBody>
        </p:sp>
        <p:pic>
          <p:nvPicPr>
            <p:cNvPr id="29" name="Picture 65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" y="3453"/>
              <a:ext cx="2213" cy="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86"/>
          <p:cNvGrpSpPr>
            <a:grpSpLocks/>
          </p:cNvGrpSpPr>
          <p:nvPr/>
        </p:nvGrpSpPr>
        <p:grpSpPr bwMode="auto">
          <a:xfrm>
            <a:off x="6595363" y="5089382"/>
            <a:ext cx="2662237" cy="1439863"/>
            <a:chOff x="4345" y="3158"/>
            <a:chExt cx="1677" cy="907"/>
          </a:xfrm>
        </p:grpSpPr>
        <p:sp>
          <p:nvSpPr>
            <p:cNvPr id="31" name="Text Box 78"/>
            <p:cNvSpPr txBox="1">
              <a:spLocks noChangeArrowheads="1"/>
            </p:cNvSpPr>
            <p:nvPr/>
          </p:nvSpPr>
          <p:spPr bwMode="auto">
            <a:xfrm>
              <a:off x="5617" y="3158"/>
              <a:ext cx="40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cs typeface="Arial" charset="0"/>
                </a:rPr>
                <a:t>–</a:t>
              </a:r>
              <a:endParaRPr lang="en-US" sz="2100" smtClean="0">
                <a:cs typeface="Arial" charset="0"/>
              </a:endParaRPr>
            </a:p>
          </p:txBody>
        </p:sp>
        <p:sp>
          <p:nvSpPr>
            <p:cNvPr id="32" name="Text Box 67"/>
            <p:cNvSpPr txBox="1">
              <a:spLocks noChangeArrowheads="1"/>
            </p:cNvSpPr>
            <p:nvPr/>
          </p:nvSpPr>
          <p:spPr bwMode="auto">
            <a:xfrm>
              <a:off x="5616" y="3607"/>
              <a:ext cx="40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+mn-cs"/>
                </a:rPr>
                <a:t>+</a:t>
              </a:r>
              <a:endParaRPr lang="en-US" sz="2100" b="0" smtClean="0">
                <a:cs typeface="+mn-cs"/>
              </a:endParaRPr>
            </a:p>
          </p:txBody>
        </p:sp>
        <p:pic>
          <p:nvPicPr>
            <p:cNvPr id="33" name="Picture 69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" y="3509"/>
              <a:ext cx="93" cy="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" name="Line 70"/>
            <p:cNvSpPr>
              <a:spLocks noChangeShapeType="1"/>
            </p:cNvSpPr>
            <p:nvPr/>
          </p:nvSpPr>
          <p:spPr bwMode="auto">
            <a:xfrm>
              <a:off x="4385" y="3660"/>
              <a:ext cx="617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5" name="Line 71"/>
            <p:cNvSpPr>
              <a:spLocks noChangeShapeType="1"/>
            </p:cNvSpPr>
            <p:nvPr/>
          </p:nvSpPr>
          <p:spPr bwMode="auto">
            <a:xfrm flipH="1">
              <a:off x="5064" y="3660"/>
              <a:ext cx="663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" name="Line 72"/>
            <p:cNvSpPr>
              <a:spLocks noChangeShapeType="1"/>
            </p:cNvSpPr>
            <p:nvPr/>
          </p:nvSpPr>
          <p:spPr bwMode="auto">
            <a:xfrm flipV="1">
              <a:off x="5126" y="3279"/>
              <a:ext cx="526" cy="325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Line 73"/>
            <p:cNvSpPr>
              <a:spLocks noChangeShapeType="1"/>
            </p:cNvSpPr>
            <p:nvPr/>
          </p:nvSpPr>
          <p:spPr bwMode="auto">
            <a:xfrm flipH="1">
              <a:off x="4447" y="3716"/>
              <a:ext cx="494" cy="282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8" name="Text Box 74"/>
            <p:cNvSpPr txBox="1">
              <a:spLocks noChangeArrowheads="1"/>
            </p:cNvSpPr>
            <p:nvPr/>
          </p:nvSpPr>
          <p:spPr bwMode="auto">
            <a:xfrm>
              <a:off x="4349" y="3385"/>
              <a:ext cx="40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Arial" charset="0"/>
                </a:rPr>
                <a:t>–</a:t>
              </a:r>
              <a:endParaRPr lang="en-US" sz="2100" b="0" smtClean="0">
                <a:cs typeface="Arial" charset="0"/>
              </a:endParaRPr>
            </a:p>
          </p:txBody>
        </p:sp>
        <p:sp>
          <p:nvSpPr>
            <p:cNvPr id="39" name="Text Box 75"/>
            <p:cNvSpPr txBox="1">
              <a:spLocks noChangeArrowheads="1"/>
            </p:cNvSpPr>
            <p:nvPr/>
          </p:nvSpPr>
          <p:spPr bwMode="auto">
            <a:xfrm>
              <a:off x="4597" y="3793"/>
              <a:ext cx="405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latin typeface="Symbol" charset="0"/>
                  <a:cs typeface="+mn-cs"/>
                </a:rPr>
                <a:t>+</a:t>
              </a:r>
              <a:endParaRPr lang="en-US" sz="2100" smtClean="0">
                <a:latin typeface="Times New Roman" charset="0"/>
                <a:cs typeface="+mn-cs"/>
              </a:endParaRPr>
            </a:p>
          </p:txBody>
        </p:sp>
        <p:sp>
          <p:nvSpPr>
            <p:cNvPr id="40" name="Freeform 81"/>
            <p:cNvSpPr>
              <a:spLocks/>
            </p:cNvSpPr>
            <p:nvPr/>
          </p:nvSpPr>
          <p:spPr bwMode="auto">
            <a:xfrm>
              <a:off x="5378" y="3472"/>
              <a:ext cx="96" cy="188"/>
            </a:xfrm>
            <a:custGeom>
              <a:avLst/>
              <a:gdLst>
                <a:gd name="T0" fmla="*/ 0 w 106"/>
                <a:gd name="T1" fmla="*/ 0 h 227"/>
                <a:gd name="T2" fmla="*/ 91 w 106"/>
                <a:gd name="T3" fmla="*/ 91 h 227"/>
                <a:gd name="T4" fmla="*/ 91 w 106"/>
                <a:gd name="T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" h="227">
                  <a:moveTo>
                    <a:pt x="0" y="0"/>
                  </a:moveTo>
                  <a:cubicBezTo>
                    <a:pt x="38" y="26"/>
                    <a:pt x="76" y="53"/>
                    <a:pt x="91" y="91"/>
                  </a:cubicBezTo>
                  <a:cubicBezTo>
                    <a:pt x="106" y="129"/>
                    <a:pt x="91" y="204"/>
                    <a:pt x="91" y="227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1" name="Rectangle 84"/>
            <p:cNvSpPr>
              <a:spLocks noChangeArrowheads="1"/>
            </p:cNvSpPr>
            <p:nvPr/>
          </p:nvSpPr>
          <p:spPr bwMode="auto">
            <a:xfrm>
              <a:off x="4345" y="3203"/>
              <a:ext cx="1588" cy="862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42" name="Picture 9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650" y="590271"/>
            <a:ext cx="5326063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9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0" y="2720832"/>
            <a:ext cx="52371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4" name="Picture 9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5" y="3336782"/>
            <a:ext cx="52117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5" name="Picture 96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0" y="3951145"/>
            <a:ext cx="5216525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6" name="Picture 97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8" y="4598845"/>
            <a:ext cx="5214937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347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with </a:t>
            </a:r>
            <a:r>
              <a:rPr lang="en-US" dirty="0" err="1" smtClean="0"/>
              <a:t>unpolarized</a:t>
            </a:r>
            <a:r>
              <a:rPr lang="en-US" dirty="0" smtClean="0"/>
              <a:t> beams</a:t>
            </a:r>
            <a:endParaRPr lang="en-US" dirty="0"/>
          </a:p>
        </p:txBody>
      </p:sp>
      <p:pic>
        <p:nvPicPr>
          <p:cNvPr id="4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201132"/>
            <a:ext cx="58467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25" y="973995"/>
            <a:ext cx="8778349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To calculate the total cross section need to sum over all matrix elements and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</a:t>
            </a:r>
            <a:r>
              <a:rPr lang="en-GB" dirty="0" smtClean="0">
                <a:cs typeface="+mn-cs"/>
              </a:rPr>
              <a:t>average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over the </a:t>
            </a:r>
            <a:r>
              <a:rPr lang="en-GB" dirty="0" smtClean="0">
                <a:cs typeface="+mn-cs"/>
              </a:rPr>
              <a:t>initial spin states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.  Here, assuming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unpolarized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beams (i.e. both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</a:t>
            </a:r>
            <a:r>
              <a:rPr lang="en-GB" dirty="0" smtClean="0">
                <a:cs typeface="+mn-cs"/>
              </a:rPr>
              <a:t>e</a:t>
            </a:r>
            <a:r>
              <a:rPr lang="en-GB" baseline="30000" dirty="0" smtClean="0">
                <a:cs typeface="+mn-cs"/>
              </a:rPr>
              <a:t>+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and both </a:t>
            </a:r>
            <a:r>
              <a:rPr lang="en-GB" dirty="0" smtClean="0">
                <a:cs typeface="+mn-cs"/>
              </a:rPr>
              <a:t>e</a:t>
            </a:r>
            <a:r>
              <a:rPr lang="en-GB" baseline="30000" dirty="0" smtClean="0">
                <a:cs typeface="+mn-cs"/>
              </a:rPr>
              <a:t>-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spin states equally likely) there a four combinations of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initial electron/positron spins, so</a:t>
            </a:r>
          </a:p>
        </p:txBody>
      </p: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1562443" y="2786920"/>
            <a:ext cx="7561262" cy="1066800"/>
            <a:chOff x="1283" y="1570"/>
            <a:chExt cx="4763" cy="672"/>
          </a:xfrm>
        </p:grpSpPr>
        <p:pic>
          <p:nvPicPr>
            <p:cNvPr id="7" name="Picture 1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5" y="1706"/>
              <a:ext cx="2670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" name="Picture 1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570"/>
              <a:ext cx="1950" cy="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" name="Picture 17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" y="2001"/>
              <a:ext cx="2789" cy="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46038" y="3920395"/>
            <a:ext cx="5895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part of the expression  {</a:t>
            </a:r>
            <a:r>
              <a:rPr lang="en-GB" smtClean="0">
                <a:solidFill>
                  <a:schemeClr val="accent2"/>
                </a:solidFill>
                <a:latin typeface="Palatino"/>
                <a:cs typeface="+mn-cs"/>
              </a:rPr>
              <a:t>…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} can be rearranged:</a:t>
            </a:r>
          </a:p>
        </p:txBody>
      </p:sp>
      <p:pic>
        <p:nvPicPr>
          <p:cNvPr id="11" name="Picture 1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5330095"/>
            <a:ext cx="24558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240213" y="5314220"/>
            <a:ext cx="588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  <p:pic>
        <p:nvPicPr>
          <p:cNvPr id="13" name="Picture 2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5295170"/>
            <a:ext cx="17811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25"/>
          <p:cNvSpPr txBox="1">
            <a:spLocks noChangeArrowheads="1"/>
          </p:cNvSpPr>
          <p:nvPr/>
        </p:nvSpPr>
        <p:spPr bwMode="auto">
          <a:xfrm>
            <a:off x="46038" y="5323745"/>
            <a:ext cx="1514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and using </a:t>
            </a:r>
          </a:p>
        </p:txBody>
      </p:sp>
      <p:pic>
        <p:nvPicPr>
          <p:cNvPr id="15" name="Picture 3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5798407"/>
            <a:ext cx="82073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3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4322032"/>
            <a:ext cx="5726112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32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4772882"/>
            <a:ext cx="4440237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33"/>
          <p:cNvSpPr txBox="1">
            <a:spLocks noChangeArrowheads="1"/>
          </p:cNvSpPr>
          <p:nvPr/>
        </p:nvSpPr>
        <p:spPr bwMode="auto">
          <a:xfrm>
            <a:off x="8370888" y="4753832"/>
            <a:ext cx="490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CC0099"/>
                </a:solidFill>
                <a:cs typeface="+mn-cs"/>
              </a:rPr>
              <a:t>(1)</a:t>
            </a: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1593850" y="2126520"/>
            <a:ext cx="215900" cy="17938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" name="Line 37"/>
          <p:cNvSpPr>
            <a:spLocks noChangeShapeType="1"/>
          </p:cNvSpPr>
          <p:nvPr/>
        </p:nvSpPr>
        <p:spPr bwMode="auto">
          <a:xfrm flipH="1">
            <a:off x="2422525" y="2126520"/>
            <a:ext cx="252413" cy="179387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70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815975"/>
            <a:ext cx="41878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7" y="2255837"/>
            <a:ext cx="76231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0" y="309562"/>
            <a:ext cx="9032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Hence the complete expression for the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unpolarized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differential cross section is: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0" y="3059068"/>
            <a:ext cx="3495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Integrating over solid angle </a:t>
            </a:r>
          </a:p>
        </p:txBody>
      </p:sp>
      <p:sp>
        <p:nvSpPr>
          <p:cNvPr id="8" name="Text Box 17"/>
          <p:cNvSpPr txBox="1">
            <a:spLocks noChangeArrowheads="1"/>
          </p:cNvSpPr>
          <p:nvPr/>
        </p:nvSpPr>
        <p:spPr bwMode="auto">
          <a:xfrm>
            <a:off x="5903912" y="3527381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611187" y="4073481"/>
            <a:ext cx="8461375" cy="865187"/>
            <a:chOff x="580" y="2500"/>
            <a:chExt cx="5330" cy="545"/>
          </a:xfrm>
        </p:grpSpPr>
        <p:pic>
          <p:nvPicPr>
            <p:cNvPr id="10" name="Picture 2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2523"/>
              <a:ext cx="5239" cy="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580" y="2500"/>
              <a:ext cx="5330" cy="54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38100" y="5450142"/>
            <a:ext cx="88407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Note: the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total cross section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is proportional to the sums of the squares of the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vector- and axial-vector couplings of the </a:t>
            </a:r>
            <a:r>
              <a:rPr lang="en-GB" smtClean="0">
                <a:cs typeface="+mn-cs"/>
              </a:rPr>
              <a:t>initial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cs typeface="+mn-cs"/>
              </a:rPr>
              <a:t>final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state fermions   </a:t>
            </a:r>
          </a:p>
        </p:txBody>
      </p:sp>
      <p:pic>
        <p:nvPicPr>
          <p:cNvPr id="13" name="Picture 2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12" y="6085142"/>
            <a:ext cx="154781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3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3101931"/>
            <a:ext cx="370998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36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3497218"/>
            <a:ext cx="54038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38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497218"/>
            <a:ext cx="2570162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489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the </a:t>
            </a:r>
            <a:r>
              <a:rPr lang="en-US" dirty="0" err="1" smtClean="0"/>
              <a:t>Breit</a:t>
            </a:r>
            <a:r>
              <a:rPr lang="en-US" dirty="0" smtClean="0"/>
              <a:t>-Wigner formula</a:t>
            </a:r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636587" y="1477169"/>
            <a:ext cx="8461375" cy="865187"/>
            <a:chOff x="580" y="2500"/>
            <a:chExt cx="5330" cy="545"/>
          </a:xfrm>
        </p:grpSpPr>
        <p:pic>
          <p:nvPicPr>
            <p:cNvPr id="5" name="Picture 5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2523"/>
              <a:ext cx="5239" cy="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580" y="2500"/>
              <a:ext cx="5330" cy="54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6837" y="1029494"/>
            <a:ext cx="4029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Can write the total cross section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295275" y="2469356"/>
            <a:ext cx="536489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in terms of the Z boson decay rates (partial widths)</a:t>
            </a:r>
            <a:endParaRPr lang="en-GB" dirty="0" smtClean="0">
              <a:solidFill>
                <a:schemeClr val="hlink"/>
              </a:solidFill>
              <a:cs typeface="+mn-cs"/>
            </a:endParaRPr>
          </a:p>
        </p:txBody>
      </p:sp>
      <p:pic>
        <p:nvPicPr>
          <p:cNvPr id="9" name="Picture 1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2845594"/>
            <a:ext cx="3848100" cy="611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458" y="2847181"/>
            <a:ext cx="3973513" cy="611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AutoShape 16"/>
          <p:cNvSpPr>
            <a:spLocks noChangeArrowheads="1"/>
          </p:cNvSpPr>
          <p:nvPr/>
        </p:nvSpPr>
        <p:spPr bwMode="auto">
          <a:xfrm>
            <a:off x="746125" y="3890169"/>
            <a:ext cx="358775" cy="215900"/>
          </a:xfrm>
          <a:prstGeom prst="rightArrow">
            <a:avLst>
              <a:gd name="adj1" fmla="val 50000"/>
              <a:gd name="adj2" fmla="val 41544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2" name="Picture 2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623469"/>
            <a:ext cx="6335712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96837" y="4460081"/>
            <a:ext cx="90471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Writing the partial widths as                                         etc., the total cross section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can be written</a:t>
            </a:r>
          </a:p>
        </p:txBody>
      </p:sp>
      <p:pic>
        <p:nvPicPr>
          <p:cNvPr id="14" name="Picture 2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215" y="4513974"/>
            <a:ext cx="2363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29"/>
          <p:cNvSpPr>
            <a:spLocks noChangeArrowheads="1"/>
          </p:cNvSpPr>
          <p:nvPr/>
        </p:nvSpPr>
        <p:spPr bwMode="auto">
          <a:xfrm>
            <a:off x="1466850" y="5187156"/>
            <a:ext cx="6191250" cy="7921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" name="Text Box 33"/>
          <p:cNvSpPr txBox="1">
            <a:spLocks noChangeArrowheads="1"/>
          </p:cNvSpPr>
          <p:nvPr/>
        </p:nvSpPr>
        <p:spPr bwMode="auto">
          <a:xfrm>
            <a:off x="8594725" y="5330031"/>
            <a:ext cx="490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CC0099"/>
                </a:solidFill>
                <a:cs typeface="+mn-cs"/>
              </a:rPr>
              <a:t>(2)</a:t>
            </a:r>
          </a:p>
        </p:txBody>
      </p:sp>
      <p:sp>
        <p:nvSpPr>
          <p:cNvPr id="17" name="Rectangle 34"/>
          <p:cNvSpPr>
            <a:spLocks noChangeArrowheads="1"/>
          </p:cNvSpPr>
          <p:nvPr/>
        </p:nvSpPr>
        <p:spPr bwMode="auto">
          <a:xfrm>
            <a:off x="457200" y="6014244"/>
            <a:ext cx="399367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968375"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>
                <a:cs typeface="+mn-cs"/>
              </a:rPr>
              <a:t>where </a:t>
            </a:r>
            <a:r>
              <a:rPr lang="en-GB" sz="2000" i="1" dirty="0">
                <a:solidFill>
                  <a:schemeClr val="tx1"/>
                </a:solidFill>
                <a:latin typeface="Times New Roman" charset="0"/>
                <a:cs typeface="+mn-cs"/>
              </a:rPr>
              <a:t>f</a:t>
            </a:r>
            <a:r>
              <a:rPr lang="en-GB" dirty="0">
                <a:cs typeface="+mn-cs"/>
              </a:rPr>
              <a:t>  is the final state fermion </a:t>
            </a:r>
            <a:r>
              <a:rPr lang="en-GB" dirty="0" smtClean="0">
                <a:cs typeface="+mn-cs"/>
              </a:rPr>
              <a:t>flavour </a:t>
            </a:r>
            <a:endParaRPr lang="en-GB" dirty="0">
              <a:cs typeface="+mn-cs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4441825" y="2983706"/>
            <a:ext cx="587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  <p:pic>
        <p:nvPicPr>
          <p:cNvPr id="20" name="Picture 3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5244306"/>
            <a:ext cx="6002337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0209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Electroweak measurement at LEP</a:t>
            </a:r>
            <a:endParaRPr lang="en-US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03023" y="987425"/>
            <a:ext cx="88661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L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arge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E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lectron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P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ositron (LEP) Collider at CERN </a:t>
            </a:r>
            <a:r>
              <a:rPr lang="en-GB" smtClean="0">
                <a:cs typeface="+mn-cs"/>
              </a:rPr>
              <a:t>(1989-2000)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was designed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to make precise measurements of the properties of the Z and W bosons.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772935" y="5526684"/>
            <a:ext cx="6523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cs typeface="+mn-cs"/>
              </a:rPr>
              <a:t>1989-1995: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Electron-Positron collisions at </a:t>
            </a:r>
            <a:r>
              <a:rPr lang="en-GB" dirty="0" smtClean="0">
                <a:cs typeface="Arial" charset="0"/>
              </a:rPr>
              <a:t>√</a:t>
            </a:r>
            <a:r>
              <a:rPr lang="en-GB" dirty="0" smtClean="0">
                <a:cs typeface="+mn-cs"/>
              </a:rPr>
              <a:t>s = 91.2 GeV</a:t>
            </a:r>
          </a:p>
          <a:p>
            <a:pPr lvl="1">
              <a:buClr>
                <a:srgbClr val="CC0099"/>
              </a:buClr>
              <a:buFont typeface="Wingdings" charset="0"/>
              <a:buChar char="§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17 Million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Z bosons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detected  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72935" y="6102947"/>
            <a:ext cx="69167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mtClean="0">
                <a:cs typeface="+mn-cs"/>
              </a:rPr>
              <a:t>1996-2000: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Electron-Positron collisions at </a:t>
            </a:r>
            <a:r>
              <a:rPr lang="en-GB" smtClean="0">
                <a:cs typeface="Arial" charset="0"/>
              </a:rPr>
              <a:t>√</a:t>
            </a:r>
            <a:r>
              <a:rPr lang="en-GB" smtClean="0">
                <a:cs typeface="+mn-cs"/>
              </a:rPr>
              <a:t>s = 161-208 GeV</a:t>
            </a:r>
          </a:p>
          <a:p>
            <a:pPr lvl="1">
              <a:buClr>
                <a:srgbClr val="CC0099"/>
              </a:buClr>
              <a:buFont typeface="Wingdings" charset="0"/>
              <a:buChar char="§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30000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+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W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-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events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detected  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4809948" y="1743075"/>
            <a:ext cx="4041789" cy="286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26 km circumference accelerator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straddling French/Swiss boarder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Electrons and positrons collided at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4 interaction points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4 large detector collaborations (each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with 300-400 physicists):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   </a:t>
            </a:r>
            <a:r>
              <a:rPr lang="en-GB" dirty="0" smtClean="0">
                <a:cs typeface="+mn-cs"/>
              </a:rPr>
              <a:t>ALEPH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,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   </a:t>
            </a:r>
            <a:r>
              <a:rPr lang="en-GB" dirty="0" smtClean="0">
                <a:cs typeface="+mn-cs"/>
              </a:rPr>
              <a:t>DELPHI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,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   </a:t>
            </a:r>
            <a:r>
              <a:rPr lang="en-GB" dirty="0" smtClean="0">
                <a:cs typeface="+mn-cs"/>
              </a:rPr>
              <a:t>L3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, 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   </a:t>
            </a:r>
            <a:r>
              <a:rPr lang="en-GB" dirty="0" smtClean="0">
                <a:cs typeface="+mn-cs"/>
              </a:rPr>
              <a:t>OPAL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471311" y="1779587"/>
            <a:ext cx="4205288" cy="3001826"/>
            <a:chOff x="512" y="1026"/>
            <a:chExt cx="2547" cy="1739"/>
          </a:xfrm>
        </p:grpSpPr>
        <p:pic>
          <p:nvPicPr>
            <p:cNvPr id="9" name="Picture 4" descr="CernPhoto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" y="1026"/>
              <a:ext cx="2547" cy="17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10" name="Freeform 16"/>
            <p:cNvSpPr>
              <a:spLocks/>
            </p:cNvSpPr>
            <p:nvPr/>
          </p:nvSpPr>
          <p:spPr bwMode="auto">
            <a:xfrm>
              <a:off x="1170" y="1488"/>
              <a:ext cx="1842" cy="672"/>
            </a:xfrm>
            <a:custGeom>
              <a:avLst/>
              <a:gdLst>
                <a:gd name="T0" fmla="*/ 289 w 1842"/>
                <a:gd name="T1" fmla="*/ 99 h 672"/>
                <a:gd name="T2" fmla="*/ 468 w 1842"/>
                <a:gd name="T3" fmla="*/ 54 h 672"/>
                <a:gd name="T4" fmla="*/ 737 w 1842"/>
                <a:gd name="T5" fmla="*/ 8 h 672"/>
                <a:gd name="T6" fmla="*/ 984 w 1842"/>
                <a:gd name="T7" fmla="*/ 8 h 672"/>
                <a:gd name="T8" fmla="*/ 1230 w 1842"/>
                <a:gd name="T9" fmla="*/ 31 h 672"/>
                <a:gd name="T10" fmla="*/ 1477 w 1842"/>
                <a:gd name="T11" fmla="*/ 76 h 672"/>
                <a:gd name="T12" fmla="*/ 1678 w 1842"/>
                <a:gd name="T13" fmla="*/ 144 h 672"/>
                <a:gd name="T14" fmla="*/ 1812 w 1842"/>
                <a:gd name="T15" fmla="*/ 258 h 672"/>
                <a:gd name="T16" fmla="*/ 1835 w 1842"/>
                <a:gd name="T17" fmla="*/ 394 h 672"/>
                <a:gd name="T18" fmla="*/ 1768 w 1842"/>
                <a:gd name="T19" fmla="*/ 530 h 672"/>
                <a:gd name="T20" fmla="*/ 1528 w 1842"/>
                <a:gd name="T21" fmla="*/ 632 h 672"/>
                <a:gd name="T22" fmla="*/ 1230 w 1842"/>
                <a:gd name="T23" fmla="*/ 666 h 672"/>
                <a:gd name="T24" fmla="*/ 938 w 1842"/>
                <a:gd name="T25" fmla="*/ 666 h 672"/>
                <a:gd name="T26" fmla="*/ 804 w 1842"/>
                <a:gd name="T27" fmla="*/ 666 h 672"/>
                <a:gd name="T28" fmla="*/ 539 w 1842"/>
                <a:gd name="T29" fmla="*/ 639 h 672"/>
                <a:gd name="T30" fmla="*/ 318 w 1842"/>
                <a:gd name="T31" fmla="*/ 578 h 672"/>
                <a:gd name="T32" fmla="*/ 151 w 1842"/>
                <a:gd name="T33" fmla="*/ 509 h 672"/>
                <a:gd name="T34" fmla="*/ 34 w 1842"/>
                <a:gd name="T35" fmla="*/ 391 h 672"/>
                <a:gd name="T36" fmla="*/ 22 w 1842"/>
                <a:gd name="T37" fmla="*/ 253 h 672"/>
                <a:gd name="T38" fmla="*/ 164 w 1842"/>
                <a:gd name="T39" fmla="*/ 153 h 672"/>
                <a:gd name="T40" fmla="*/ 244 w 1842"/>
                <a:gd name="T41" fmla="*/ 122 h 672"/>
                <a:gd name="T42" fmla="*/ 289 w 1842"/>
                <a:gd name="T43" fmla="*/ 99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42" h="672">
                  <a:moveTo>
                    <a:pt x="289" y="99"/>
                  </a:moveTo>
                  <a:cubicBezTo>
                    <a:pt x="327" y="88"/>
                    <a:pt x="394" y="69"/>
                    <a:pt x="468" y="54"/>
                  </a:cubicBezTo>
                  <a:cubicBezTo>
                    <a:pt x="542" y="39"/>
                    <a:pt x="651" y="16"/>
                    <a:pt x="737" y="8"/>
                  </a:cubicBezTo>
                  <a:cubicBezTo>
                    <a:pt x="823" y="0"/>
                    <a:pt x="902" y="4"/>
                    <a:pt x="984" y="8"/>
                  </a:cubicBezTo>
                  <a:cubicBezTo>
                    <a:pt x="1066" y="12"/>
                    <a:pt x="1148" y="20"/>
                    <a:pt x="1230" y="31"/>
                  </a:cubicBezTo>
                  <a:cubicBezTo>
                    <a:pt x="1312" y="42"/>
                    <a:pt x="1402" y="57"/>
                    <a:pt x="1477" y="76"/>
                  </a:cubicBezTo>
                  <a:cubicBezTo>
                    <a:pt x="1552" y="95"/>
                    <a:pt x="1622" y="114"/>
                    <a:pt x="1678" y="144"/>
                  </a:cubicBezTo>
                  <a:cubicBezTo>
                    <a:pt x="1734" y="174"/>
                    <a:pt x="1787" y="216"/>
                    <a:pt x="1812" y="258"/>
                  </a:cubicBezTo>
                  <a:cubicBezTo>
                    <a:pt x="1838" y="300"/>
                    <a:pt x="1842" y="349"/>
                    <a:pt x="1835" y="394"/>
                  </a:cubicBezTo>
                  <a:cubicBezTo>
                    <a:pt x="1828" y="439"/>
                    <a:pt x="1819" y="490"/>
                    <a:pt x="1768" y="530"/>
                  </a:cubicBezTo>
                  <a:cubicBezTo>
                    <a:pt x="1717" y="570"/>
                    <a:pt x="1618" y="609"/>
                    <a:pt x="1528" y="632"/>
                  </a:cubicBezTo>
                  <a:cubicBezTo>
                    <a:pt x="1438" y="655"/>
                    <a:pt x="1328" y="660"/>
                    <a:pt x="1230" y="666"/>
                  </a:cubicBezTo>
                  <a:cubicBezTo>
                    <a:pt x="1132" y="672"/>
                    <a:pt x="1009" y="666"/>
                    <a:pt x="938" y="666"/>
                  </a:cubicBezTo>
                  <a:cubicBezTo>
                    <a:pt x="867" y="666"/>
                    <a:pt x="870" y="670"/>
                    <a:pt x="804" y="666"/>
                  </a:cubicBezTo>
                  <a:cubicBezTo>
                    <a:pt x="738" y="662"/>
                    <a:pt x="620" y="654"/>
                    <a:pt x="539" y="639"/>
                  </a:cubicBezTo>
                  <a:cubicBezTo>
                    <a:pt x="458" y="624"/>
                    <a:pt x="383" y="600"/>
                    <a:pt x="318" y="578"/>
                  </a:cubicBezTo>
                  <a:cubicBezTo>
                    <a:pt x="253" y="556"/>
                    <a:pt x="198" y="540"/>
                    <a:pt x="151" y="509"/>
                  </a:cubicBezTo>
                  <a:cubicBezTo>
                    <a:pt x="104" y="478"/>
                    <a:pt x="56" y="434"/>
                    <a:pt x="34" y="391"/>
                  </a:cubicBezTo>
                  <a:cubicBezTo>
                    <a:pt x="12" y="348"/>
                    <a:pt x="0" y="293"/>
                    <a:pt x="22" y="253"/>
                  </a:cubicBezTo>
                  <a:cubicBezTo>
                    <a:pt x="43" y="213"/>
                    <a:pt x="127" y="175"/>
                    <a:pt x="164" y="153"/>
                  </a:cubicBezTo>
                  <a:cubicBezTo>
                    <a:pt x="200" y="131"/>
                    <a:pt x="223" y="131"/>
                    <a:pt x="244" y="122"/>
                  </a:cubicBezTo>
                  <a:cubicBezTo>
                    <a:pt x="265" y="113"/>
                    <a:pt x="252" y="110"/>
                    <a:pt x="289" y="99"/>
                  </a:cubicBezTo>
                  <a:close/>
                </a:path>
              </a:pathLst>
            </a:custGeom>
            <a:noFill/>
            <a:ln w="222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1442" y="2046"/>
              <a:ext cx="45" cy="4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Oval 18"/>
            <p:cNvSpPr>
              <a:spLocks noChangeArrowheads="1"/>
            </p:cNvSpPr>
            <p:nvPr/>
          </p:nvSpPr>
          <p:spPr bwMode="auto">
            <a:xfrm>
              <a:off x="2984" y="1842"/>
              <a:ext cx="45" cy="4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Oval 19"/>
            <p:cNvSpPr>
              <a:spLocks noChangeArrowheads="1"/>
            </p:cNvSpPr>
            <p:nvPr/>
          </p:nvSpPr>
          <p:spPr bwMode="auto">
            <a:xfrm>
              <a:off x="2304" y="1480"/>
              <a:ext cx="45" cy="4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Oval 20"/>
            <p:cNvSpPr>
              <a:spLocks noChangeArrowheads="1"/>
            </p:cNvSpPr>
            <p:nvPr/>
          </p:nvSpPr>
          <p:spPr bwMode="auto">
            <a:xfrm>
              <a:off x="1419" y="1570"/>
              <a:ext cx="45" cy="46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2530" y="1684"/>
              <a:ext cx="4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FF00"/>
                  </a:solidFill>
                  <a:cs typeface="+mn-cs"/>
                </a:rPr>
                <a:t>Opal</a:t>
              </a: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2122" y="1253"/>
              <a:ext cx="51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FF00"/>
                  </a:solidFill>
                  <a:cs typeface="+mn-cs"/>
                </a:rPr>
                <a:t>Aleph</a:t>
              </a: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1137" y="1385"/>
              <a:ext cx="2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FF00"/>
                  </a:solidFill>
                  <a:cs typeface="+mn-cs"/>
                </a:rPr>
                <a:t>L3</a:t>
              </a: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1432" y="1820"/>
              <a:ext cx="55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FF00"/>
                  </a:solidFill>
                  <a:cs typeface="+mn-cs"/>
                </a:rPr>
                <a:t>Delphi</a:t>
              </a:r>
            </a:p>
          </p:txBody>
        </p:sp>
        <p:sp>
          <p:nvSpPr>
            <p:cNvPr id="19" name="Oval 25"/>
            <p:cNvSpPr>
              <a:spLocks noChangeArrowheads="1"/>
            </p:cNvSpPr>
            <p:nvPr/>
          </p:nvSpPr>
          <p:spPr bwMode="auto">
            <a:xfrm>
              <a:off x="1278" y="1957"/>
              <a:ext cx="45" cy="46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rgbClr val="00FF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Line 26"/>
            <p:cNvSpPr>
              <a:spLocks noChangeShapeType="1"/>
            </p:cNvSpPr>
            <p:nvPr/>
          </p:nvSpPr>
          <p:spPr bwMode="auto">
            <a:xfrm>
              <a:off x="1308" y="1992"/>
              <a:ext cx="79" cy="45"/>
            </a:xfrm>
            <a:prstGeom prst="line">
              <a:avLst/>
            </a:prstGeom>
            <a:noFill/>
            <a:ln w="22225">
              <a:solidFill>
                <a:srgbClr val="00FF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Oval 27"/>
            <p:cNvSpPr>
              <a:spLocks noChangeArrowheads="1"/>
            </p:cNvSpPr>
            <p:nvPr/>
          </p:nvSpPr>
          <p:spPr bwMode="auto">
            <a:xfrm>
              <a:off x="1620" y="2089"/>
              <a:ext cx="45" cy="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 flipH="1" flipV="1">
              <a:off x="1541" y="2092"/>
              <a:ext cx="102" cy="24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1078" y="1929"/>
              <a:ext cx="25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00FF00"/>
                  </a:solidFill>
                  <a:cs typeface="+mn-cs"/>
                </a:rPr>
                <a:t>e</a:t>
              </a:r>
              <a:r>
                <a:rPr lang="en-GB" baseline="30000" smtClean="0">
                  <a:solidFill>
                    <a:srgbClr val="00FF00"/>
                  </a:solidFill>
                  <a:cs typeface="+mn-cs"/>
                </a:rPr>
                <a:t>+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auto">
            <a:xfrm>
              <a:off x="1578" y="2065"/>
              <a:ext cx="2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chemeClr val="bg1"/>
                  </a:solidFill>
                  <a:cs typeface="+mn-cs"/>
                </a:rPr>
                <a:t>e</a:t>
              </a:r>
              <a:r>
                <a:rPr lang="en-GB" baseline="30000" smtClean="0">
                  <a:solidFill>
                    <a:schemeClr val="bg1"/>
                  </a:solidFill>
                  <a:cs typeface="+mn-cs"/>
                </a:rPr>
                <a:t>-</a:t>
              </a:r>
            </a:p>
          </p:txBody>
        </p:sp>
      </p:grp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471310" y="5180609"/>
            <a:ext cx="3824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cs typeface="+mn-cs"/>
              </a:rPr>
              <a:t>Basically a large Z and W factory:</a:t>
            </a:r>
          </a:p>
        </p:txBody>
      </p:sp>
    </p:spTree>
    <p:extLst>
      <p:ext uri="{BB962C8B-B14F-4D97-AF65-F5344CB8AC3E}">
        <p14:creationId xmlns:p14="http://schemas.microsoft.com/office/powerpoint/2010/main" val="4282429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baseline="30000" dirty="0" smtClean="0"/>
              <a:t>-</a:t>
            </a:r>
            <a:r>
              <a:rPr lang="en-US" dirty="0" smtClean="0"/>
              <a:t> annihilation in Feynman diagrams</a:t>
            </a:r>
            <a:endParaRPr lang="en-US" dirty="0"/>
          </a:p>
        </p:txBody>
      </p:sp>
      <p:pic>
        <p:nvPicPr>
          <p:cNvPr id="4" name="Picture 509" descr="lepztoww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672" y="2614310"/>
            <a:ext cx="4257675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50"/>
          <p:cNvGrpSpPr>
            <a:grpSpLocks noChangeAspect="1"/>
          </p:cNvGrpSpPr>
          <p:nvPr/>
        </p:nvGrpSpPr>
        <p:grpSpPr bwMode="auto">
          <a:xfrm>
            <a:off x="6852343" y="3399300"/>
            <a:ext cx="1939925" cy="968375"/>
            <a:chOff x="330" y="255"/>
            <a:chExt cx="1694" cy="846"/>
          </a:xfrm>
        </p:grpSpPr>
        <p:sp>
          <p:nvSpPr>
            <p:cNvPr id="6" name="Freeform 512"/>
            <p:cNvSpPr>
              <a:spLocks noChangeAspect="1"/>
            </p:cNvSpPr>
            <p:nvPr/>
          </p:nvSpPr>
          <p:spPr bwMode="auto">
            <a:xfrm rot="-53778">
              <a:off x="908" y="646"/>
              <a:ext cx="614" cy="11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7" name="Group 518"/>
            <p:cNvGrpSpPr>
              <a:grpSpLocks noChangeAspect="1"/>
            </p:cNvGrpSpPr>
            <p:nvPr/>
          </p:nvGrpSpPr>
          <p:grpSpPr bwMode="auto">
            <a:xfrm rot="5400000">
              <a:off x="565" y="706"/>
              <a:ext cx="338" cy="334"/>
              <a:chOff x="2784" y="1440"/>
              <a:chExt cx="288" cy="288"/>
            </a:xfrm>
          </p:grpSpPr>
          <p:sp>
            <p:nvSpPr>
              <p:cNvPr id="24" name="Line 519"/>
              <p:cNvSpPr>
                <a:spLocks noChangeAspect="1" noChangeShapeType="1"/>
              </p:cNvSpPr>
              <p:nvPr/>
            </p:nvSpPr>
            <p:spPr bwMode="auto">
              <a:xfrm>
                <a:off x="2782" y="1442"/>
                <a:ext cx="144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520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78" y="1538"/>
                <a:ext cx="190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8" name="Group 521"/>
            <p:cNvGrpSpPr>
              <a:grpSpLocks noChangeAspect="1"/>
            </p:cNvGrpSpPr>
            <p:nvPr/>
          </p:nvGrpSpPr>
          <p:grpSpPr bwMode="auto">
            <a:xfrm>
              <a:off x="572" y="367"/>
              <a:ext cx="335" cy="337"/>
              <a:chOff x="2784" y="1440"/>
              <a:chExt cx="288" cy="288"/>
            </a:xfrm>
          </p:grpSpPr>
          <p:sp>
            <p:nvSpPr>
              <p:cNvPr id="22" name="Line 522"/>
              <p:cNvSpPr>
                <a:spLocks noChangeAspect="1" noChangeShapeType="1"/>
              </p:cNvSpPr>
              <p:nvPr/>
            </p:nvSpPr>
            <p:spPr bwMode="auto">
              <a:xfrm>
                <a:off x="2786" y="1440"/>
                <a:ext cx="143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3" name="Line 52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9" name="Group 524"/>
            <p:cNvGrpSpPr>
              <a:grpSpLocks noChangeAspect="1"/>
            </p:cNvGrpSpPr>
            <p:nvPr/>
          </p:nvGrpSpPr>
          <p:grpSpPr bwMode="auto">
            <a:xfrm rot="-5400000">
              <a:off x="1521" y="374"/>
              <a:ext cx="337" cy="335"/>
              <a:chOff x="2784" y="1440"/>
              <a:chExt cx="288" cy="288"/>
            </a:xfrm>
          </p:grpSpPr>
          <p:sp>
            <p:nvSpPr>
              <p:cNvPr id="20" name="Line 525"/>
              <p:cNvSpPr>
                <a:spLocks noChangeAspect="1" noChangeShapeType="1"/>
              </p:cNvSpPr>
              <p:nvPr/>
            </p:nvSpPr>
            <p:spPr bwMode="auto">
              <a:xfrm>
                <a:off x="2783" y="1438"/>
                <a:ext cx="146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1" name="Line 526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8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10" name="Group 527"/>
            <p:cNvGrpSpPr>
              <a:grpSpLocks noChangeAspect="1"/>
            </p:cNvGrpSpPr>
            <p:nvPr/>
          </p:nvGrpSpPr>
          <p:grpSpPr bwMode="auto">
            <a:xfrm rot="10800000">
              <a:off x="1522" y="691"/>
              <a:ext cx="335" cy="338"/>
              <a:chOff x="2784" y="1440"/>
              <a:chExt cx="288" cy="288"/>
            </a:xfrm>
          </p:grpSpPr>
          <p:sp>
            <p:nvSpPr>
              <p:cNvPr id="18" name="Line 528"/>
              <p:cNvSpPr>
                <a:spLocks noChangeAspect="1" noChangeShapeType="1"/>
              </p:cNvSpPr>
              <p:nvPr/>
            </p:nvSpPr>
            <p:spPr bwMode="auto">
              <a:xfrm>
                <a:off x="2788" y="1442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9" name="Line 52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2" y="1539"/>
                <a:ext cx="193" cy="194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1" name="Oval 538"/>
            <p:cNvSpPr>
              <a:spLocks noChangeAspect="1" noChangeArrowheads="1"/>
            </p:cNvSpPr>
            <p:nvPr/>
          </p:nvSpPr>
          <p:spPr bwMode="auto">
            <a:xfrm>
              <a:off x="1510" y="663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Oval 539"/>
            <p:cNvSpPr>
              <a:spLocks noChangeAspect="1" noChangeArrowheads="1"/>
            </p:cNvSpPr>
            <p:nvPr/>
          </p:nvSpPr>
          <p:spPr bwMode="auto">
            <a:xfrm>
              <a:off x="853" y="663"/>
              <a:ext cx="68" cy="68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3" name="Picture 543" descr="TP_tmp"/>
            <p:cNvPicPr>
              <a:picLocks noChangeAspect="1" noChangeArrowheads="1"/>
            </p:cNvPicPr>
            <p:nvPr>
              <p:custDataLst>
                <p:tags r:id="rId38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" y="935"/>
              <a:ext cx="12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545" descr="TP_tmp"/>
            <p:cNvPicPr>
              <a:picLocks noChangeAspect="1" noChangeArrowheads="1"/>
            </p:cNvPicPr>
            <p:nvPr>
              <p:custDataLst>
                <p:tags r:id="rId39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" y="279"/>
              <a:ext cx="12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546" descr="TP_tmp"/>
            <p:cNvPicPr>
              <a:picLocks noChangeAspect="1" noChangeArrowheads="1"/>
            </p:cNvPicPr>
            <p:nvPr>
              <p:custDataLst>
                <p:tags r:id="rId4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" y="255"/>
              <a:ext cx="202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548" descr="TP_tmp"/>
            <p:cNvPicPr>
              <a:picLocks noChangeAspect="1" noChangeArrowheads="1"/>
            </p:cNvPicPr>
            <p:nvPr>
              <p:custDataLst>
                <p:tags r:id="rId4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" y="912"/>
              <a:ext cx="201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549" descr="TP_tmp"/>
            <p:cNvPicPr>
              <a:picLocks noChangeAspect="1" noChangeArrowheads="1"/>
            </p:cNvPicPr>
            <p:nvPr>
              <p:custDataLst>
                <p:tags r:id="rId42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2" y="414"/>
              <a:ext cx="15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594"/>
          <p:cNvGrpSpPr>
            <a:grpSpLocks/>
          </p:cNvGrpSpPr>
          <p:nvPr/>
        </p:nvGrpSpPr>
        <p:grpSpPr bwMode="auto">
          <a:xfrm>
            <a:off x="195847" y="3304872"/>
            <a:ext cx="1939925" cy="968375"/>
            <a:chOff x="81" y="1709"/>
            <a:chExt cx="1222" cy="610"/>
          </a:xfrm>
        </p:grpSpPr>
        <p:sp>
          <p:nvSpPr>
            <p:cNvPr id="27" name="Freeform 573"/>
            <p:cNvSpPr>
              <a:spLocks noChangeAspect="1"/>
            </p:cNvSpPr>
            <p:nvPr/>
          </p:nvSpPr>
          <p:spPr bwMode="auto">
            <a:xfrm rot="-53778">
              <a:off x="498" y="1991"/>
              <a:ext cx="443" cy="81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28" name="Group 574"/>
            <p:cNvGrpSpPr>
              <a:grpSpLocks noChangeAspect="1"/>
            </p:cNvGrpSpPr>
            <p:nvPr/>
          </p:nvGrpSpPr>
          <p:grpSpPr bwMode="auto">
            <a:xfrm rot="5400000">
              <a:off x="251" y="2034"/>
              <a:ext cx="243" cy="241"/>
              <a:chOff x="2784" y="1440"/>
              <a:chExt cx="288" cy="288"/>
            </a:xfrm>
          </p:grpSpPr>
          <p:sp>
            <p:nvSpPr>
              <p:cNvPr id="45" name="Line 575"/>
              <p:cNvSpPr>
                <a:spLocks noChangeAspect="1" noChangeShapeType="1"/>
              </p:cNvSpPr>
              <p:nvPr/>
            </p:nvSpPr>
            <p:spPr bwMode="auto">
              <a:xfrm>
                <a:off x="2782" y="1442"/>
                <a:ext cx="146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6" name="Line 576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78" y="1538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29" name="Group 577"/>
            <p:cNvGrpSpPr>
              <a:grpSpLocks noChangeAspect="1"/>
            </p:cNvGrpSpPr>
            <p:nvPr/>
          </p:nvGrpSpPr>
          <p:grpSpPr bwMode="auto">
            <a:xfrm>
              <a:off x="256" y="1790"/>
              <a:ext cx="241" cy="243"/>
              <a:chOff x="2784" y="1440"/>
              <a:chExt cx="288" cy="288"/>
            </a:xfrm>
          </p:grpSpPr>
          <p:sp>
            <p:nvSpPr>
              <p:cNvPr id="43" name="Line 578"/>
              <p:cNvSpPr>
                <a:spLocks noChangeAspect="1" noChangeShapeType="1"/>
              </p:cNvSpPr>
              <p:nvPr/>
            </p:nvSpPr>
            <p:spPr bwMode="auto">
              <a:xfrm>
                <a:off x="2784" y="1440"/>
                <a:ext cx="145" cy="145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4" name="Line 579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0" y="1536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30" name="Group 580"/>
            <p:cNvGrpSpPr>
              <a:grpSpLocks noChangeAspect="1"/>
            </p:cNvGrpSpPr>
            <p:nvPr/>
          </p:nvGrpSpPr>
          <p:grpSpPr bwMode="auto">
            <a:xfrm rot="-5400000">
              <a:off x="940" y="1795"/>
              <a:ext cx="243" cy="242"/>
              <a:chOff x="2784" y="1440"/>
              <a:chExt cx="288" cy="288"/>
            </a:xfrm>
          </p:grpSpPr>
          <p:sp>
            <p:nvSpPr>
              <p:cNvPr id="41" name="Line 581"/>
              <p:cNvSpPr>
                <a:spLocks noChangeAspect="1" noChangeShapeType="1"/>
              </p:cNvSpPr>
              <p:nvPr/>
            </p:nvSpPr>
            <p:spPr bwMode="auto">
              <a:xfrm>
                <a:off x="2783" y="1438"/>
                <a:ext cx="146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2" name="Line 582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2" y="1538"/>
                <a:ext cx="192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31" name="Group 583"/>
            <p:cNvGrpSpPr>
              <a:grpSpLocks noChangeAspect="1"/>
            </p:cNvGrpSpPr>
            <p:nvPr/>
          </p:nvGrpSpPr>
          <p:grpSpPr bwMode="auto">
            <a:xfrm rot="10800000">
              <a:off x="941" y="2023"/>
              <a:ext cx="242" cy="244"/>
              <a:chOff x="2784" y="1440"/>
              <a:chExt cx="288" cy="288"/>
            </a:xfrm>
          </p:grpSpPr>
          <p:sp>
            <p:nvSpPr>
              <p:cNvPr id="39" name="Line 584"/>
              <p:cNvSpPr>
                <a:spLocks noChangeAspect="1" noChangeShapeType="1"/>
              </p:cNvSpPr>
              <p:nvPr/>
            </p:nvSpPr>
            <p:spPr bwMode="auto">
              <a:xfrm>
                <a:off x="2789" y="1442"/>
                <a:ext cx="144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0" name="Line 585"/>
              <p:cNvSpPr>
                <a:spLocks noChangeAspect="1" noChangeShapeType="1"/>
              </p:cNvSpPr>
              <p:nvPr/>
            </p:nvSpPr>
            <p:spPr bwMode="auto">
              <a:xfrm flipH="1" flipV="1">
                <a:off x="2884" y="1540"/>
                <a:ext cx="193" cy="192"/>
              </a:xfrm>
              <a:prstGeom prst="line">
                <a:avLst/>
              </a:prstGeom>
              <a:noFill/>
              <a:ln w="28575">
                <a:solidFill>
                  <a:srgbClr val="000080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32" name="Oval 586"/>
            <p:cNvSpPr>
              <a:spLocks noChangeAspect="1" noChangeArrowheads="1"/>
            </p:cNvSpPr>
            <p:nvPr/>
          </p:nvSpPr>
          <p:spPr bwMode="auto">
            <a:xfrm>
              <a:off x="932" y="2003"/>
              <a:ext cx="49" cy="4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3" name="Oval 587"/>
            <p:cNvSpPr>
              <a:spLocks noChangeAspect="1" noChangeArrowheads="1"/>
            </p:cNvSpPr>
            <p:nvPr/>
          </p:nvSpPr>
          <p:spPr bwMode="auto">
            <a:xfrm>
              <a:off x="458" y="2003"/>
              <a:ext cx="49" cy="49"/>
            </a:xfrm>
            <a:prstGeom prst="ellipse">
              <a:avLst/>
            </a:prstGeom>
            <a:solidFill>
              <a:srgbClr val="CC00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4" name="Picture 588" descr="TP_tmp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" y="2199"/>
              <a:ext cx="9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589" descr="TP_tmp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" y="1726"/>
              <a:ext cx="93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590" descr="TP_tmp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" y="1709"/>
              <a:ext cx="146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7" name="Picture 591" descr="TP_tmp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" y="2183"/>
              <a:ext cx="145" cy="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8" name="Picture 593" descr="TP_tmp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" y="1797"/>
              <a:ext cx="98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7" name="Line 622"/>
          <p:cNvSpPr>
            <a:spLocks noChangeShapeType="1"/>
          </p:cNvSpPr>
          <p:nvPr/>
        </p:nvSpPr>
        <p:spPr bwMode="auto">
          <a:xfrm>
            <a:off x="157747" y="3265185"/>
            <a:ext cx="0" cy="971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" name="Line 623"/>
          <p:cNvSpPr>
            <a:spLocks noChangeShapeType="1"/>
          </p:cNvSpPr>
          <p:nvPr/>
        </p:nvSpPr>
        <p:spPr bwMode="auto">
          <a:xfrm>
            <a:off x="2210384" y="3300110"/>
            <a:ext cx="0" cy="971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9" name="Picture 62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84" y="3084210"/>
            <a:ext cx="1746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" name="Picture 62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980" y="3215150"/>
            <a:ext cx="1746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" name="Line 626"/>
          <p:cNvSpPr>
            <a:spLocks noChangeShapeType="1"/>
          </p:cNvSpPr>
          <p:nvPr/>
        </p:nvSpPr>
        <p:spPr bwMode="auto">
          <a:xfrm>
            <a:off x="8863705" y="3396125"/>
            <a:ext cx="0" cy="971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2" name="Line 627"/>
          <p:cNvSpPr>
            <a:spLocks noChangeShapeType="1"/>
          </p:cNvSpPr>
          <p:nvPr/>
        </p:nvSpPr>
        <p:spPr bwMode="auto">
          <a:xfrm>
            <a:off x="6812655" y="3396125"/>
            <a:ext cx="0" cy="971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53" name="Group 642"/>
          <p:cNvGrpSpPr>
            <a:grpSpLocks/>
          </p:cNvGrpSpPr>
          <p:nvPr/>
        </p:nvGrpSpPr>
        <p:grpSpPr bwMode="auto">
          <a:xfrm>
            <a:off x="3291472" y="1212547"/>
            <a:ext cx="5111750" cy="1258888"/>
            <a:chOff x="2190" y="550"/>
            <a:chExt cx="3221" cy="793"/>
          </a:xfrm>
        </p:grpSpPr>
        <p:grpSp>
          <p:nvGrpSpPr>
            <p:cNvPr id="54" name="Group 620"/>
            <p:cNvGrpSpPr>
              <a:grpSpLocks/>
            </p:cNvGrpSpPr>
            <p:nvPr/>
          </p:nvGrpSpPr>
          <p:grpSpPr bwMode="auto">
            <a:xfrm>
              <a:off x="2281" y="572"/>
              <a:ext cx="3086" cy="726"/>
              <a:chOff x="1600" y="436"/>
              <a:chExt cx="3086" cy="726"/>
            </a:xfrm>
          </p:grpSpPr>
          <p:grpSp>
            <p:nvGrpSpPr>
              <p:cNvPr id="56" name="Group 551"/>
              <p:cNvGrpSpPr>
                <a:grpSpLocks noChangeAspect="1"/>
              </p:cNvGrpSpPr>
              <p:nvPr/>
            </p:nvGrpSpPr>
            <p:grpSpPr bwMode="auto">
              <a:xfrm>
                <a:off x="3145" y="550"/>
                <a:ext cx="1222" cy="610"/>
                <a:chOff x="330" y="255"/>
                <a:chExt cx="1694" cy="846"/>
              </a:xfrm>
            </p:grpSpPr>
            <p:sp>
              <p:nvSpPr>
                <p:cNvPr id="82" name="Freeform 552"/>
                <p:cNvSpPr>
                  <a:spLocks noChangeAspect="1"/>
                </p:cNvSpPr>
                <p:nvPr/>
              </p:nvSpPr>
              <p:spPr bwMode="auto">
                <a:xfrm rot="-53778">
                  <a:off x="908" y="646"/>
                  <a:ext cx="614" cy="112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grpSp>
              <p:nvGrpSpPr>
                <p:cNvPr id="83" name="Group 553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565" y="706"/>
                  <a:ext cx="338" cy="334"/>
                  <a:chOff x="2784" y="1440"/>
                  <a:chExt cx="288" cy="288"/>
                </a:xfrm>
              </p:grpSpPr>
              <p:sp>
                <p:nvSpPr>
                  <p:cNvPr id="100" name="Line 55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2" y="1444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101" name="Line 555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78" y="1537"/>
                    <a:ext cx="190" cy="19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84" name="Group 556"/>
                <p:cNvGrpSpPr>
                  <a:grpSpLocks noChangeAspect="1"/>
                </p:cNvGrpSpPr>
                <p:nvPr/>
              </p:nvGrpSpPr>
              <p:grpSpPr bwMode="auto">
                <a:xfrm>
                  <a:off x="572" y="367"/>
                  <a:ext cx="335" cy="337"/>
                  <a:chOff x="2784" y="1440"/>
                  <a:chExt cx="288" cy="288"/>
                </a:xfrm>
              </p:grpSpPr>
              <p:sp>
                <p:nvSpPr>
                  <p:cNvPr id="98" name="Line 55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4" y="1440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99" name="Line 558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78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85" name="Group 559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1521" y="374"/>
                  <a:ext cx="337" cy="335"/>
                  <a:chOff x="2784" y="1440"/>
                  <a:chExt cx="288" cy="288"/>
                </a:xfrm>
              </p:grpSpPr>
              <p:sp>
                <p:nvSpPr>
                  <p:cNvPr id="96" name="Line 560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3" y="1437"/>
                    <a:ext cx="146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97" name="Line 561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0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86" name="Group 562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1522" y="691"/>
                  <a:ext cx="335" cy="338"/>
                  <a:chOff x="2784" y="1440"/>
                  <a:chExt cx="288" cy="288"/>
                </a:xfrm>
              </p:grpSpPr>
              <p:sp>
                <p:nvSpPr>
                  <p:cNvPr id="94" name="Line 563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8" y="1442"/>
                    <a:ext cx="144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95" name="Line 564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4" y="1539"/>
                    <a:ext cx="193" cy="194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87" name="Oval 565"/>
                <p:cNvSpPr>
                  <a:spLocks noChangeAspect="1" noChangeArrowheads="1"/>
                </p:cNvSpPr>
                <p:nvPr/>
              </p:nvSpPr>
              <p:spPr bwMode="auto">
                <a:xfrm>
                  <a:off x="1508" y="663"/>
                  <a:ext cx="69" cy="68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88" name="Oval 566"/>
                <p:cNvSpPr>
                  <a:spLocks noChangeAspect="1" noChangeArrowheads="1"/>
                </p:cNvSpPr>
                <p:nvPr/>
              </p:nvSpPr>
              <p:spPr bwMode="auto">
                <a:xfrm>
                  <a:off x="852" y="663"/>
                  <a:ext cx="68" cy="68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89" name="Picture 567" descr="TP_tmp"/>
                <p:cNvPicPr>
                  <a:picLocks noChangeAspect="1" noChangeArrowheads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5" y="935"/>
                  <a:ext cx="129" cy="16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0" name="Picture 568" descr="TP_tmp"/>
                <p:cNvPicPr>
                  <a:picLocks noChangeAspect="1" noChangeArrowheads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5" y="279"/>
                  <a:ext cx="129" cy="2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1" name="Picture 569" descr="TP_tmp"/>
                <p:cNvPicPr>
                  <a:picLocks noChangeAspect="1" noChangeArrowheads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" y="255"/>
                  <a:ext cx="202" cy="16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2" name="Picture 570" descr="TP_tmp"/>
                <p:cNvPicPr>
                  <a:picLocks noChangeAspect="1" noChangeArrowheads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" y="912"/>
                  <a:ext cx="201" cy="11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93" name="Picture 571" descr="TP_tmp"/>
                <p:cNvPicPr>
                  <a:picLocks noChangeAspect="1" noChangeArrowheads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02" y="414"/>
                  <a:ext cx="158" cy="1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7" name="Group 595"/>
              <p:cNvGrpSpPr>
                <a:grpSpLocks/>
              </p:cNvGrpSpPr>
              <p:nvPr/>
            </p:nvGrpSpPr>
            <p:grpSpPr bwMode="auto">
              <a:xfrm>
                <a:off x="1626" y="527"/>
                <a:ext cx="1222" cy="610"/>
                <a:chOff x="81" y="1709"/>
                <a:chExt cx="1222" cy="610"/>
              </a:xfrm>
            </p:grpSpPr>
            <p:sp>
              <p:nvSpPr>
                <p:cNvPr id="62" name="Freeform 596"/>
                <p:cNvSpPr>
                  <a:spLocks noChangeAspect="1"/>
                </p:cNvSpPr>
                <p:nvPr/>
              </p:nvSpPr>
              <p:spPr bwMode="auto">
                <a:xfrm rot="-53778">
                  <a:off x="498" y="1991"/>
                  <a:ext cx="443" cy="81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grpSp>
              <p:nvGrpSpPr>
                <p:cNvPr id="63" name="Group 597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251" y="2034"/>
                  <a:ext cx="243" cy="241"/>
                  <a:chOff x="2784" y="1440"/>
                  <a:chExt cx="288" cy="288"/>
                </a:xfrm>
              </p:grpSpPr>
              <p:sp>
                <p:nvSpPr>
                  <p:cNvPr id="80" name="Line 59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2" y="1442"/>
                    <a:ext cx="146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81" name="Line 59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78" y="1538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4" name="Group 600"/>
                <p:cNvGrpSpPr>
                  <a:grpSpLocks noChangeAspect="1"/>
                </p:cNvGrpSpPr>
                <p:nvPr/>
              </p:nvGrpSpPr>
              <p:grpSpPr bwMode="auto">
                <a:xfrm>
                  <a:off x="256" y="1790"/>
                  <a:ext cx="241" cy="243"/>
                  <a:chOff x="2784" y="1440"/>
                  <a:chExt cx="288" cy="288"/>
                </a:xfrm>
              </p:grpSpPr>
              <p:sp>
                <p:nvSpPr>
                  <p:cNvPr id="78" name="Line 60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4" y="1440"/>
                    <a:ext cx="145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9" name="Line 602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0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5" name="Group 603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940" y="1795"/>
                  <a:ext cx="243" cy="242"/>
                  <a:chOff x="2784" y="1440"/>
                  <a:chExt cx="288" cy="288"/>
                </a:xfrm>
              </p:grpSpPr>
              <p:sp>
                <p:nvSpPr>
                  <p:cNvPr id="76" name="Line 60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3" y="1440"/>
                    <a:ext cx="146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7" name="Line 605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2" y="1539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6" name="Group 60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941" y="2023"/>
                  <a:ext cx="242" cy="244"/>
                  <a:chOff x="2784" y="1440"/>
                  <a:chExt cx="288" cy="288"/>
                </a:xfrm>
              </p:grpSpPr>
              <p:sp>
                <p:nvSpPr>
                  <p:cNvPr id="74" name="Line 60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8" y="1442"/>
                    <a:ext cx="144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5" name="Line 608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2" y="1540"/>
                    <a:ext cx="193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67" name="Oval 609"/>
                <p:cNvSpPr>
                  <a:spLocks noChangeAspect="1" noChangeArrowheads="1"/>
                </p:cNvSpPr>
                <p:nvPr/>
              </p:nvSpPr>
              <p:spPr bwMode="auto">
                <a:xfrm>
                  <a:off x="932" y="2003"/>
                  <a:ext cx="49" cy="49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68" name="Oval 610"/>
                <p:cNvSpPr>
                  <a:spLocks noChangeAspect="1" noChangeArrowheads="1"/>
                </p:cNvSpPr>
                <p:nvPr/>
              </p:nvSpPr>
              <p:spPr bwMode="auto">
                <a:xfrm>
                  <a:off x="458" y="2003"/>
                  <a:ext cx="49" cy="49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69" name="Picture 611" descr="TP_tmp"/>
                <p:cNvPicPr>
                  <a:picLocks noChangeAspect="1" noChangeArrowheads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0" y="2199"/>
                  <a:ext cx="93" cy="1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0" name="Picture 612" descr="TP_tmp"/>
                <p:cNvPicPr>
                  <a:picLocks noChangeAspect="1" noChangeArrowheads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10" y="1726"/>
                  <a:ext cx="93" cy="14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613" descr="TP_tmp"/>
                <p:cNvPicPr>
                  <a:picLocks noChangeAspect="1" noChangeArrowheads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" y="1709"/>
                  <a:ext cx="146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2" name="Picture 614" descr="TP_tmp"/>
                <p:cNvPicPr>
                  <a:picLocks noChangeAspect="1" noChangeArrowheads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" y="2183"/>
                  <a:ext cx="145" cy="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3" name="Picture 615" descr="TP_tmp"/>
                <p:cNvPicPr>
                  <a:picLocks noChangeAspect="1" noChangeArrowheads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3" y="1797"/>
                  <a:ext cx="98" cy="1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58" name="Picture 616" descr="TP_tmp"/>
              <p:cNvPicPr>
                <a:picLocks noChangeAspect="1" noChangeArrowheads="1"/>
              </p:cNvPicPr>
              <p:nvPr>
                <p:custDataLst>
                  <p:tags r:id="rId21"/>
                </p:custDataLst>
              </p:nvPr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9" y="754"/>
                <a:ext cx="129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9" name="Line 617"/>
              <p:cNvSpPr>
                <a:spLocks noChangeShapeType="1"/>
              </p:cNvSpPr>
              <p:nvPr/>
            </p:nvSpPr>
            <p:spPr bwMode="auto">
              <a:xfrm>
                <a:off x="1600" y="504"/>
                <a:ext cx="0" cy="63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0" name="Line 618"/>
              <p:cNvSpPr>
                <a:spLocks noChangeShapeType="1"/>
              </p:cNvSpPr>
              <p:nvPr/>
            </p:nvSpPr>
            <p:spPr bwMode="auto">
              <a:xfrm>
                <a:off x="4458" y="527"/>
                <a:ext cx="0" cy="63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61" name="Picture 619" descr="TP_tmp"/>
              <p:cNvPicPr>
                <a:picLocks noChangeAspect="1" noChangeArrowheads="1"/>
              </p:cNvPicPr>
              <p:nvPr>
                <p:custDataLst>
                  <p:tags r:id="rId22"/>
                </p:custDataLst>
              </p:nvPr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9" y="436"/>
                <a:ext cx="137" cy="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5" name="Rectangle 628"/>
            <p:cNvSpPr>
              <a:spLocks noChangeArrowheads="1"/>
            </p:cNvSpPr>
            <p:nvPr/>
          </p:nvSpPr>
          <p:spPr bwMode="auto">
            <a:xfrm>
              <a:off x="2190" y="550"/>
              <a:ext cx="3221" cy="793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02" name="Rectangle 629"/>
          <p:cNvSpPr>
            <a:spLocks noChangeArrowheads="1"/>
          </p:cNvSpPr>
          <p:nvPr/>
        </p:nvSpPr>
        <p:spPr bwMode="auto">
          <a:xfrm>
            <a:off x="51384" y="3049285"/>
            <a:ext cx="2374900" cy="1331912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3" name="Rectangle 630"/>
          <p:cNvSpPr>
            <a:spLocks noChangeArrowheads="1"/>
          </p:cNvSpPr>
          <p:nvPr/>
        </p:nvSpPr>
        <p:spPr bwMode="auto">
          <a:xfrm>
            <a:off x="6739630" y="3178637"/>
            <a:ext cx="2376488" cy="126047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04" name="Group 632"/>
          <p:cNvGrpSpPr>
            <a:grpSpLocks/>
          </p:cNvGrpSpPr>
          <p:nvPr/>
        </p:nvGrpSpPr>
        <p:grpSpPr bwMode="auto">
          <a:xfrm>
            <a:off x="1037377" y="5532135"/>
            <a:ext cx="8066087" cy="686247410"/>
            <a:chOff x="693" y="3225"/>
            <a:chExt cx="5081" cy="432282"/>
          </a:xfrm>
        </p:grpSpPr>
        <p:grpSp>
          <p:nvGrpSpPr>
            <p:cNvPr id="105" name="Group 12"/>
            <p:cNvGrpSpPr>
              <a:grpSpLocks/>
            </p:cNvGrpSpPr>
            <p:nvPr/>
          </p:nvGrpSpPr>
          <p:grpSpPr bwMode="auto">
            <a:xfrm>
              <a:off x="894" y="3385"/>
              <a:ext cx="4588" cy="432122"/>
              <a:chOff x="716" y="3157"/>
              <a:chExt cx="4831" cy="477135"/>
            </a:xfrm>
          </p:grpSpPr>
          <p:sp>
            <p:nvSpPr>
              <p:cNvPr id="112" name="Freeform 13"/>
              <p:cNvSpPr>
                <a:spLocks noChangeAspect="1"/>
              </p:cNvSpPr>
              <p:nvPr/>
            </p:nvSpPr>
            <p:spPr bwMode="auto">
              <a:xfrm rot="21600000">
                <a:off x="2928" y="3482"/>
                <a:ext cx="392" cy="6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3" name="Line 14"/>
              <p:cNvSpPr>
                <a:spLocks noChangeAspect="1" noChangeShapeType="1"/>
              </p:cNvSpPr>
              <p:nvPr/>
            </p:nvSpPr>
            <p:spPr bwMode="auto">
              <a:xfrm rot="10800000">
                <a:off x="2593" y="3255"/>
                <a:ext cx="341" cy="24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4" name="Line 15"/>
              <p:cNvSpPr>
                <a:spLocks noChangeAspect="1" noChangeShapeType="1"/>
              </p:cNvSpPr>
              <p:nvPr/>
            </p:nvSpPr>
            <p:spPr bwMode="auto">
              <a:xfrm rot="10800000">
                <a:off x="2743" y="3361"/>
                <a:ext cx="190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5" name="Line 16"/>
              <p:cNvSpPr>
                <a:spLocks noChangeAspect="1" noChangeShapeType="1"/>
              </p:cNvSpPr>
              <p:nvPr/>
            </p:nvSpPr>
            <p:spPr bwMode="auto">
              <a:xfrm rot="17347756">
                <a:off x="2598" y="3500"/>
                <a:ext cx="342" cy="24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6" name="Line 17"/>
              <p:cNvSpPr>
                <a:spLocks noChangeAspect="1" noChangeShapeType="1"/>
              </p:cNvSpPr>
              <p:nvPr/>
            </p:nvSpPr>
            <p:spPr bwMode="auto">
              <a:xfrm rot="17347756">
                <a:off x="2602" y="3607"/>
                <a:ext cx="189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7" name="Oval 18"/>
              <p:cNvSpPr>
                <a:spLocks noChangeAspect="1" noChangeArrowheads="1"/>
              </p:cNvSpPr>
              <p:nvPr/>
            </p:nvSpPr>
            <p:spPr bwMode="auto">
              <a:xfrm rot="10800000">
                <a:off x="2911" y="3484"/>
                <a:ext cx="33" cy="33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8" name="Freeform 19"/>
              <p:cNvSpPr>
                <a:spLocks noChangeAspect="1"/>
              </p:cNvSpPr>
              <p:nvPr/>
            </p:nvSpPr>
            <p:spPr bwMode="auto">
              <a:xfrm rot="19184894">
                <a:off x="3278" y="3344"/>
                <a:ext cx="383" cy="7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9" name="Freeform 20"/>
              <p:cNvSpPr>
                <a:spLocks noChangeAspect="1"/>
              </p:cNvSpPr>
              <p:nvPr/>
            </p:nvSpPr>
            <p:spPr bwMode="auto">
              <a:xfrm rot="34578351">
                <a:off x="3273" y="3589"/>
                <a:ext cx="386" cy="6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20" name="Oval 21"/>
              <p:cNvSpPr>
                <a:spLocks noChangeAspect="1" noChangeArrowheads="1"/>
              </p:cNvSpPr>
              <p:nvPr/>
            </p:nvSpPr>
            <p:spPr bwMode="auto">
              <a:xfrm>
                <a:off x="3303" y="3483"/>
                <a:ext cx="33" cy="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121" name="Picture 22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0" y="3689"/>
                <a:ext cx="225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Picture 23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" y="3172"/>
                <a:ext cx="24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3" name="Picture 24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" y="3157"/>
                <a:ext cx="145" cy="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25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" y="3695"/>
                <a:ext cx="146" cy="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25" name="Freeform 26"/>
              <p:cNvSpPr>
                <a:spLocks noChangeAspect="1"/>
              </p:cNvSpPr>
              <p:nvPr/>
            </p:nvSpPr>
            <p:spPr bwMode="auto">
              <a:xfrm>
                <a:off x="4749" y="3216"/>
                <a:ext cx="526" cy="74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126" name="Picture 27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" y="3176"/>
                <a:ext cx="240" cy="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7" name="Picture 28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8" y="3160"/>
                <a:ext cx="146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29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" y="3698"/>
                <a:ext cx="144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29" name="Line 30"/>
              <p:cNvSpPr>
                <a:spLocks noChangeAspect="1" noChangeShapeType="1"/>
              </p:cNvSpPr>
              <p:nvPr/>
            </p:nvSpPr>
            <p:spPr bwMode="auto">
              <a:xfrm>
                <a:off x="4277" y="3234"/>
                <a:ext cx="47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0" name="Line 31"/>
              <p:cNvSpPr>
                <a:spLocks noChangeAspect="1" noChangeShapeType="1"/>
              </p:cNvSpPr>
              <p:nvPr/>
            </p:nvSpPr>
            <p:spPr bwMode="auto">
              <a:xfrm rot="10800000">
                <a:off x="4459" y="3234"/>
                <a:ext cx="21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131" name="Group 32"/>
              <p:cNvGrpSpPr>
                <a:grpSpLocks noChangeAspect="1"/>
              </p:cNvGrpSpPr>
              <p:nvPr/>
            </p:nvGrpSpPr>
            <p:grpSpPr bwMode="auto">
              <a:xfrm>
                <a:off x="4277" y="470656"/>
                <a:ext cx="472" cy="9636"/>
                <a:chOff x="897" y="469777"/>
                <a:chExt cx="590" cy="9636"/>
              </a:xfrm>
            </p:grpSpPr>
            <p:sp>
              <p:nvSpPr>
                <p:cNvPr id="153" name="Line 33"/>
                <p:cNvSpPr>
                  <a:spLocks noChangeAspect="1" noChangeShapeType="1"/>
                </p:cNvSpPr>
                <p:nvPr/>
              </p:nvSpPr>
              <p:spPr bwMode="auto">
                <a:xfrm>
                  <a:off x="897" y="469777"/>
                  <a:ext cx="590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54" name="Line 34"/>
                <p:cNvSpPr>
                  <a:spLocks noChangeAspect="1" noChangeShapeType="1"/>
                </p:cNvSpPr>
                <p:nvPr/>
              </p:nvSpPr>
              <p:spPr bwMode="auto">
                <a:xfrm>
                  <a:off x="942" y="479413"/>
                  <a:ext cx="272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132" name="Line 35"/>
              <p:cNvSpPr>
                <a:spLocks noChangeAspect="1" noChangeShapeType="1"/>
              </p:cNvSpPr>
              <p:nvPr/>
            </p:nvSpPr>
            <p:spPr bwMode="auto">
              <a:xfrm>
                <a:off x="4749" y="3234"/>
                <a:ext cx="0" cy="50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3" name="Line 36"/>
              <p:cNvSpPr>
                <a:spLocks noChangeAspect="1" noChangeShapeType="1"/>
              </p:cNvSpPr>
              <p:nvPr/>
            </p:nvSpPr>
            <p:spPr bwMode="auto">
              <a:xfrm>
                <a:off x="4749" y="3288"/>
                <a:ext cx="0" cy="21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4" name="Freeform 37"/>
              <p:cNvSpPr>
                <a:spLocks noChangeAspect="1"/>
              </p:cNvSpPr>
              <p:nvPr/>
            </p:nvSpPr>
            <p:spPr bwMode="auto">
              <a:xfrm>
                <a:off x="4749" y="3707"/>
                <a:ext cx="510" cy="7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135" name="Picture 38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" y="3687"/>
                <a:ext cx="224" cy="1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36" name="Picture 39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" y="3415"/>
                <a:ext cx="117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7" name="Group 40"/>
              <p:cNvGrpSpPr>
                <a:grpSpLocks/>
              </p:cNvGrpSpPr>
              <p:nvPr/>
            </p:nvGrpSpPr>
            <p:grpSpPr bwMode="auto">
              <a:xfrm>
                <a:off x="716" y="3157"/>
                <a:ext cx="1469" cy="636"/>
                <a:chOff x="2422" y="3157"/>
                <a:chExt cx="1469" cy="636"/>
              </a:xfrm>
            </p:grpSpPr>
            <p:sp>
              <p:nvSpPr>
                <p:cNvPr id="139" name="Freeform 41"/>
                <p:cNvSpPr>
                  <a:spLocks noChangeAspect="1"/>
                </p:cNvSpPr>
                <p:nvPr/>
              </p:nvSpPr>
              <p:spPr bwMode="auto">
                <a:xfrm rot="21600000">
                  <a:off x="2928" y="3482"/>
                  <a:ext cx="392" cy="66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CC00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0" name="Line 42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593" y="3255"/>
                  <a:ext cx="343" cy="24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1" name="Line 43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743" y="3361"/>
                  <a:ext cx="187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2" name="Line 44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597" y="3501"/>
                  <a:ext cx="342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3" name="Line 45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602" y="3607"/>
                  <a:ext cx="189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4" name="Oval 46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2911" y="3484"/>
                  <a:ext cx="35" cy="33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5" name="Freeform 47"/>
                <p:cNvSpPr>
                  <a:spLocks noChangeAspect="1"/>
                </p:cNvSpPr>
                <p:nvPr/>
              </p:nvSpPr>
              <p:spPr bwMode="auto">
                <a:xfrm rot="19184894">
                  <a:off x="3278" y="3344"/>
                  <a:ext cx="383" cy="73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6" name="Freeform 48"/>
                <p:cNvSpPr>
                  <a:spLocks noChangeAspect="1"/>
                </p:cNvSpPr>
                <p:nvPr/>
              </p:nvSpPr>
              <p:spPr bwMode="auto">
                <a:xfrm rot="34578351">
                  <a:off x="3273" y="3589"/>
                  <a:ext cx="386" cy="61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147" name="Oval 49"/>
                <p:cNvSpPr>
                  <a:spLocks noChangeAspect="1" noChangeArrowheads="1"/>
                </p:cNvSpPr>
                <p:nvPr/>
              </p:nvSpPr>
              <p:spPr bwMode="auto">
                <a:xfrm>
                  <a:off x="3303" y="3483"/>
                  <a:ext cx="33" cy="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148" name="Picture 50" descr="TP_tmp"/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5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30" y="3689"/>
                  <a:ext cx="22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49" name="Picture 51" descr="TP_tmp"/>
                <p:cNvPicPr>
                  <a:picLocks noChangeAspect="1" noChangeArrowheads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1" y="3172"/>
                  <a:ext cx="240" cy="1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0" name="Picture 52" descr="TP_tmp"/>
                <p:cNvPicPr>
                  <a:picLocks noChangeAspect="1" noChangeArrowheads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2" y="3157"/>
                  <a:ext cx="145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1" name="Picture 53" descr="TP_tmp"/>
                <p:cNvPicPr>
                  <a:picLocks noChangeAspect="1" noChangeArrowheads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3" y="3695"/>
                  <a:ext cx="146" cy="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52" name="Picture 54" descr="TP_tmp"/>
                <p:cNvPicPr>
                  <a:picLocks noChangeAspect="1" noChangeArrowheads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9" y="3330"/>
                  <a:ext cx="90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138" name="Picture 55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1" y="3249"/>
                <a:ext cx="179" cy="1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06" name="Line 57"/>
            <p:cNvSpPr>
              <a:spLocks noChangeShapeType="1"/>
            </p:cNvSpPr>
            <p:nvPr/>
          </p:nvSpPr>
          <p:spPr bwMode="auto">
            <a:xfrm>
              <a:off x="829" y="3362"/>
              <a:ext cx="0" cy="635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7" name="Line 58"/>
            <p:cNvSpPr>
              <a:spLocks noChangeShapeType="1"/>
            </p:cNvSpPr>
            <p:nvPr/>
          </p:nvSpPr>
          <p:spPr bwMode="auto">
            <a:xfrm flipH="1">
              <a:off x="5568" y="3385"/>
              <a:ext cx="1" cy="61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08" name="Picture 59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" y="3631"/>
              <a:ext cx="12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9" name="Picture 60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" y="3621"/>
              <a:ext cx="122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0" name="Picture 6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" y="3270"/>
              <a:ext cx="123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1" name="Rectangle 631"/>
            <p:cNvSpPr>
              <a:spLocks noChangeArrowheads="1"/>
            </p:cNvSpPr>
            <p:nvPr/>
          </p:nvSpPr>
          <p:spPr bwMode="auto">
            <a:xfrm>
              <a:off x="693" y="3225"/>
              <a:ext cx="5081" cy="817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55" name="Line 633"/>
          <p:cNvSpPr>
            <a:spLocks noChangeShapeType="1"/>
          </p:cNvSpPr>
          <p:nvPr/>
        </p:nvSpPr>
        <p:spPr bwMode="auto">
          <a:xfrm>
            <a:off x="2426284" y="3696985"/>
            <a:ext cx="684213" cy="179387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6" name="Line 634"/>
          <p:cNvSpPr>
            <a:spLocks noChangeShapeType="1"/>
          </p:cNvSpPr>
          <p:nvPr/>
        </p:nvSpPr>
        <p:spPr bwMode="auto">
          <a:xfrm flipH="1">
            <a:off x="3974097" y="2507947"/>
            <a:ext cx="144462" cy="1692275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7" name="Line 635"/>
          <p:cNvSpPr>
            <a:spLocks noChangeShapeType="1"/>
          </p:cNvSpPr>
          <p:nvPr/>
        </p:nvSpPr>
        <p:spPr bwMode="auto">
          <a:xfrm flipH="1">
            <a:off x="5737809" y="2507947"/>
            <a:ext cx="1082675" cy="1873250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8" name="Line 636"/>
          <p:cNvSpPr>
            <a:spLocks noChangeShapeType="1"/>
          </p:cNvSpPr>
          <p:nvPr/>
        </p:nvSpPr>
        <p:spPr bwMode="auto">
          <a:xfrm flipH="1" flipV="1">
            <a:off x="4766259" y="2939747"/>
            <a:ext cx="2339975" cy="252413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9" name="Line 637"/>
          <p:cNvSpPr>
            <a:spLocks noChangeShapeType="1"/>
          </p:cNvSpPr>
          <p:nvPr/>
        </p:nvSpPr>
        <p:spPr bwMode="auto">
          <a:xfrm flipH="1" flipV="1">
            <a:off x="6566484" y="4884435"/>
            <a:ext cx="1692275" cy="647700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0" name="Text Box 638"/>
          <p:cNvSpPr txBox="1">
            <a:spLocks noChangeArrowheads="1"/>
          </p:cNvSpPr>
          <p:nvPr/>
        </p:nvSpPr>
        <p:spPr bwMode="auto">
          <a:xfrm>
            <a:off x="229184" y="4381197"/>
            <a:ext cx="1982788" cy="5397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cs typeface="+mn-cs"/>
              </a:rPr>
              <a:t>Well below Z: photon</a:t>
            </a:r>
          </a:p>
          <a:p>
            <a:pPr>
              <a:defRPr/>
            </a:pPr>
            <a:r>
              <a:rPr lang="en-GB" sz="1400" smtClean="0">
                <a:cs typeface="+mn-cs"/>
              </a:rPr>
              <a:t>exchange dominant</a:t>
            </a:r>
          </a:p>
        </p:txBody>
      </p:sp>
      <p:sp>
        <p:nvSpPr>
          <p:cNvPr id="161" name="Text Box 639"/>
          <p:cNvSpPr txBox="1">
            <a:spLocks noChangeArrowheads="1"/>
          </p:cNvSpPr>
          <p:nvPr/>
        </p:nvSpPr>
        <p:spPr bwMode="auto">
          <a:xfrm>
            <a:off x="7025380" y="4439112"/>
            <a:ext cx="1865313" cy="5397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cs typeface="+mn-cs"/>
              </a:rPr>
              <a:t>At Z resonance: Z</a:t>
            </a:r>
          </a:p>
          <a:p>
            <a:pPr>
              <a:defRPr/>
            </a:pPr>
            <a:r>
              <a:rPr lang="en-GB" sz="1400" smtClean="0">
                <a:cs typeface="+mn-cs"/>
              </a:rPr>
              <a:t>exchange dominant</a:t>
            </a:r>
          </a:p>
        </p:txBody>
      </p:sp>
      <p:sp>
        <p:nvSpPr>
          <p:cNvPr id="162" name="Text Box 640"/>
          <p:cNvSpPr txBox="1">
            <a:spLocks noChangeArrowheads="1"/>
          </p:cNvSpPr>
          <p:nvPr/>
        </p:nvSpPr>
        <p:spPr bwMode="auto">
          <a:xfrm>
            <a:off x="691147" y="1360185"/>
            <a:ext cx="2600325" cy="752475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cs typeface="+mn-cs"/>
              </a:rPr>
              <a:t>In general e</a:t>
            </a:r>
            <a:r>
              <a:rPr lang="en-GB" sz="1400" baseline="30000" smtClean="0">
                <a:cs typeface="+mn-cs"/>
              </a:rPr>
              <a:t>+</a:t>
            </a:r>
            <a:r>
              <a:rPr lang="en-GB" sz="1400" smtClean="0">
                <a:cs typeface="+mn-cs"/>
              </a:rPr>
              <a:t>e</a:t>
            </a:r>
            <a:r>
              <a:rPr lang="en-GB" sz="1400" baseline="30000" smtClean="0">
                <a:cs typeface="+mn-cs"/>
              </a:rPr>
              <a:t>-</a:t>
            </a:r>
            <a:r>
              <a:rPr lang="en-GB" sz="1400" smtClean="0">
                <a:cs typeface="+mn-cs"/>
              </a:rPr>
              <a:t> annihilation</a:t>
            </a:r>
          </a:p>
          <a:p>
            <a:pPr>
              <a:defRPr/>
            </a:pPr>
            <a:r>
              <a:rPr lang="en-GB" sz="1400" smtClean="0">
                <a:cs typeface="+mn-cs"/>
              </a:rPr>
              <a:t>involves both photon and</a:t>
            </a:r>
          </a:p>
          <a:p>
            <a:pPr>
              <a:defRPr/>
            </a:pPr>
            <a:r>
              <a:rPr lang="en-GB" sz="1400" smtClean="0">
                <a:cs typeface="+mn-cs"/>
              </a:rPr>
              <a:t>Z exchange  :  + interference</a:t>
            </a:r>
          </a:p>
        </p:txBody>
      </p:sp>
      <p:sp>
        <p:nvSpPr>
          <p:cNvPr id="163" name="Text Box 643"/>
          <p:cNvSpPr txBox="1">
            <a:spLocks noChangeArrowheads="1"/>
          </p:cNvSpPr>
          <p:nvPr/>
        </p:nvSpPr>
        <p:spPr bwMode="auto">
          <a:xfrm>
            <a:off x="13284" y="5123451"/>
            <a:ext cx="1512888" cy="53975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dirty="0" smtClean="0">
                <a:cs typeface="+mn-cs"/>
              </a:rPr>
              <a:t>High energies:</a:t>
            </a:r>
          </a:p>
          <a:p>
            <a:pPr>
              <a:defRPr/>
            </a:pPr>
            <a:r>
              <a:rPr lang="en-GB" sz="1400" dirty="0" smtClean="0">
                <a:cs typeface="+mn-cs"/>
              </a:rPr>
              <a:t>WW production</a:t>
            </a:r>
          </a:p>
        </p:txBody>
      </p:sp>
      <p:sp>
        <p:nvSpPr>
          <p:cNvPr id="165" name="Line 30"/>
          <p:cNvSpPr>
            <a:spLocks noChangeAspect="1" noChangeShapeType="1"/>
          </p:cNvSpPr>
          <p:nvPr/>
        </p:nvSpPr>
        <p:spPr bwMode="auto">
          <a:xfrm>
            <a:off x="6704315" y="6591663"/>
            <a:ext cx="71161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66" name="Line 31"/>
          <p:cNvSpPr>
            <a:spLocks noChangeAspect="1" noChangeShapeType="1"/>
          </p:cNvSpPr>
          <p:nvPr/>
        </p:nvSpPr>
        <p:spPr bwMode="auto">
          <a:xfrm rot="10800000" flipH="1">
            <a:off x="6815601" y="6593477"/>
            <a:ext cx="288645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35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section measurements</a:t>
            </a:r>
            <a:endParaRPr lang="en-US" dirty="0"/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58738" y="989013"/>
            <a:ext cx="6010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At Z resonance mainly observe four types of event:</a:t>
            </a:r>
          </a:p>
        </p:txBody>
      </p:sp>
      <p:pic>
        <p:nvPicPr>
          <p:cNvPr id="5" name="Picture 2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1349375"/>
            <a:ext cx="22780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75" y="1349375"/>
            <a:ext cx="2395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2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352550"/>
            <a:ext cx="23082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3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" y="1676400"/>
            <a:ext cx="330041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76200" y="2033588"/>
            <a:ext cx="5832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Each has a distinct topology in the detectors, e.g.</a:t>
            </a:r>
          </a:p>
        </p:txBody>
      </p:sp>
      <p:grpSp>
        <p:nvGrpSpPr>
          <p:cNvPr id="10" name="Group 45"/>
          <p:cNvGrpSpPr>
            <a:grpSpLocks/>
          </p:cNvGrpSpPr>
          <p:nvPr/>
        </p:nvGrpSpPr>
        <p:grpSpPr bwMode="auto">
          <a:xfrm>
            <a:off x="322929" y="2417763"/>
            <a:ext cx="8532813" cy="3541712"/>
            <a:chOff x="648" y="1359"/>
            <a:chExt cx="5375" cy="2231"/>
          </a:xfrm>
        </p:grpSpPr>
        <p:pic>
          <p:nvPicPr>
            <p:cNvPr id="11" name="Picture 33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" y="1359"/>
              <a:ext cx="1435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2" name="Group 17"/>
            <p:cNvGrpSpPr>
              <a:grpSpLocks noChangeAspect="1"/>
            </p:cNvGrpSpPr>
            <p:nvPr/>
          </p:nvGrpSpPr>
          <p:grpSpPr bwMode="auto">
            <a:xfrm>
              <a:off x="3910" y="1733"/>
              <a:ext cx="2113" cy="1857"/>
              <a:chOff x="3301" y="1547"/>
              <a:chExt cx="2246" cy="1974"/>
            </a:xfrm>
          </p:grpSpPr>
          <p:pic>
            <p:nvPicPr>
              <p:cNvPr id="22" name="Picture 12" descr="qq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427" t="26634" r="12018" b="16643"/>
              <a:stretch>
                <a:fillRect/>
              </a:stretch>
            </p:blipFill>
            <p:spPr bwMode="auto">
              <a:xfrm rot="-2181248">
                <a:off x="3604" y="1547"/>
                <a:ext cx="1943" cy="1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" name="Rectangle 15"/>
              <p:cNvSpPr>
                <a:spLocks noChangeAspect="1" noChangeArrowheads="1"/>
              </p:cNvSpPr>
              <p:nvPr/>
            </p:nvSpPr>
            <p:spPr bwMode="auto">
              <a:xfrm>
                <a:off x="3301" y="2137"/>
                <a:ext cx="273" cy="4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4162" y="3225"/>
                <a:ext cx="273" cy="2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pic>
          <p:nvPicPr>
            <p:cNvPr id="13" name="Picture 3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5" y="1366"/>
              <a:ext cx="1587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4" descr="ee_event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51" t="21165" r="21165" b="19951"/>
            <a:stretch>
              <a:fillRect/>
            </a:stretch>
          </p:blipFill>
          <p:spPr bwMode="auto">
            <a:xfrm>
              <a:off x="648" y="1612"/>
              <a:ext cx="1610" cy="1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 43"/>
            <p:cNvGrpSpPr>
              <a:grpSpLocks noChangeAspect="1"/>
            </p:cNvGrpSpPr>
            <p:nvPr/>
          </p:nvGrpSpPr>
          <p:grpSpPr bwMode="auto">
            <a:xfrm rot="681952">
              <a:off x="2326" y="1491"/>
              <a:ext cx="1886" cy="2007"/>
              <a:chOff x="2326" y="1502"/>
              <a:chExt cx="1812" cy="1928"/>
            </a:xfrm>
          </p:grpSpPr>
          <p:pic>
            <p:nvPicPr>
              <p:cNvPr id="17" name="Picture 38" descr="mm_event"/>
              <p:cNvPicPr>
                <a:picLocks noChangeAspect="1" noChangeArrowheads="1"/>
              </p:cNvPicPr>
              <p:nvPr/>
            </p:nvPicPr>
            <p:blipFill>
              <a:blip r:embed="rId17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lum bright="-30000" contrast="3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988" t="17197" r="15160" b="10458"/>
              <a:stretch>
                <a:fillRect/>
              </a:stretch>
            </p:blipFill>
            <p:spPr bwMode="auto">
              <a:xfrm>
                <a:off x="2485" y="1548"/>
                <a:ext cx="1555" cy="1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Rectangle 39"/>
              <p:cNvSpPr>
                <a:spLocks noChangeAspect="1" noChangeArrowheads="1"/>
              </p:cNvSpPr>
              <p:nvPr/>
            </p:nvSpPr>
            <p:spPr bwMode="auto">
              <a:xfrm>
                <a:off x="2324" y="3181"/>
                <a:ext cx="454" cy="2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9" name="Rectangle 40"/>
              <p:cNvSpPr>
                <a:spLocks noChangeAspect="1" noChangeArrowheads="1"/>
              </p:cNvSpPr>
              <p:nvPr/>
            </p:nvSpPr>
            <p:spPr bwMode="auto">
              <a:xfrm>
                <a:off x="3710" y="3158"/>
                <a:ext cx="381" cy="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0" name="Rectangle 41"/>
              <p:cNvSpPr>
                <a:spLocks noChangeAspect="1" noChangeArrowheads="1"/>
              </p:cNvSpPr>
              <p:nvPr/>
            </p:nvSpPr>
            <p:spPr bwMode="auto">
              <a:xfrm>
                <a:off x="2370" y="1501"/>
                <a:ext cx="382" cy="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1" name="Rectangle 42"/>
              <p:cNvSpPr>
                <a:spLocks noChangeAspect="1" noChangeArrowheads="1"/>
              </p:cNvSpPr>
              <p:nvPr/>
            </p:nvSpPr>
            <p:spPr bwMode="auto">
              <a:xfrm>
                <a:off x="3753" y="1501"/>
                <a:ext cx="383" cy="2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pic>
          <p:nvPicPr>
            <p:cNvPr id="16" name="Picture 4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3" y="1366"/>
              <a:ext cx="150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5" name="Text Box 46"/>
          <p:cNvSpPr txBox="1">
            <a:spLocks noChangeArrowheads="1"/>
          </p:cNvSpPr>
          <p:nvPr/>
        </p:nvSpPr>
        <p:spPr bwMode="auto">
          <a:xfrm>
            <a:off x="112713" y="5634038"/>
            <a:ext cx="81692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To work out cross sections, first count events of each type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Then need to know  </a:t>
            </a:r>
            <a:r>
              <a:rPr lang="ja-JP" altLang="en-GB" dirty="0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integrated luminosity</a:t>
            </a:r>
            <a:r>
              <a:rPr lang="ja-JP" altLang="en-GB" dirty="0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of colliding beams, i.e. the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relation between cross-section and expected number of interactions</a:t>
            </a:r>
          </a:p>
        </p:txBody>
      </p:sp>
      <p:pic>
        <p:nvPicPr>
          <p:cNvPr id="26" name="Picture 4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3" y="6534150"/>
            <a:ext cx="163671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50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-6622" y="59419"/>
            <a:ext cx="89312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To calculate the integrated luminosity need to know numbers of electrons and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positrons in the colliding beams and the exact beam profile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           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- very difficult  to achieve with precision of better than 10%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665" y="1065651"/>
            <a:ext cx="5743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Instead 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normalise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using another type of event:</a:t>
            </a:r>
          </a:p>
        </p:txBody>
      </p:sp>
      <p:grpSp>
        <p:nvGrpSpPr>
          <p:cNvPr id="7" name="Group 120"/>
          <p:cNvGrpSpPr>
            <a:grpSpLocks noChangeAspect="1"/>
          </p:cNvGrpSpPr>
          <p:nvPr/>
        </p:nvGrpSpPr>
        <p:grpSpPr bwMode="auto">
          <a:xfrm>
            <a:off x="663303" y="1389501"/>
            <a:ext cx="2101850" cy="1522413"/>
            <a:chOff x="1126" y="1275"/>
            <a:chExt cx="1472" cy="1066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 bwMode="auto">
            <a:xfrm>
              <a:off x="1192" y="1366"/>
              <a:ext cx="635" cy="204"/>
              <a:chOff x="1192" y="1366"/>
              <a:chExt cx="635" cy="204"/>
            </a:xfrm>
          </p:grpSpPr>
          <p:sp>
            <p:nvSpPr>
              <p:cNvPr id="24" name="Line 6"/>
              <p:cNvSpPr>
                <a:spLocks noChangeAspect="1" noChangeShapeType="1"/>
              </p:cNvSpPr>
              <p:nvPr/>
            </p:nvSpPr>
            <p:spPr bwMode="auto">
              <a:xfrm>
                <a:off x="1192" y="1366"/>
                <a:ext cx="637" cy="202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7"/>
              <p:cNvSpPr>
                <a:spLocks noChangeAspect="1" noChangeShapeType="1"/>
              </p:cNvSpPr>
              <p:nvPr/>
            </p:nvSpPr>
            <p:spPr bwMode="auto">
              <a:xfrm>
                <a:off x="1258" y="1389"/>
                <a:ext cx="272" cy="89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9" name="Line 9"/>
            <p:cNvSpPr>
              <a:spLocks noChangeAspect="1" noChangeShapeType="1"/>
            </p:cNvSpPr>
            <p:nvPr/>
          </p:nvSpPr>
          <p:spPr bwMode="auto">
            <a:xfrm flipV="1">
              <a:off x="1828" y="1366"/>
              <a:ext cx="567" cy="202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10"/>
            <p:cNvSpPr>
              <a:spLocks noChangeAspect="1" noChangeShapeType="1"/>
            </p:cNvSpPr>
            <p:nvPr/>
          </p:nvSpPr>
          <p:spPr bwMode="auto">
            <a:xfrm flipV="1">
              <a:off x="1828" y="1457"/>
              <a:ext cx="318" cy="111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1" name="Group 13"/>
            <p:cNvGrpSpPr>
              <a:grpSpLocks noChangeAspect="1"/>
            </p:cNvGrpSpPr>
            <p:nvPr/>
          </p:nvGrpSpPr>
          <p:grpSpPr bwMode="auto">
            <a:xfrm rot="10800000">
              <a:off x="1803" y="2092"/>
              <a:ext cx="635" cy="204"/>
              <a:chOff x="1192" y="1366"/>
              <a:chExt cx="635" cy="204"/>
            </a:xfrm>
          </p:grpSpPr>
          <p:sp>
            <p:nvSpPr>
              <p:cNvPr id="22" name="Line 14"/>
              <p:cNvSpPr>
                <a:spLocks noChangeAspect="1" noChangeShapeType="1"/>
              </p:cNvSpPr>
              <p:nvPr/>
            </p:nvSpPr>
            <p:spPr bwMode="auto">
              <a:xfrm>
                <a:off x="1192" y="1365"/>
                <a:ext cx="635" cy="206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3" name="Line 15"/>
              <p:cNvSpPr>
                <a:spLocks noChangeAspect="1" noChangeShapeType="1"/>
              </p:cNvSpPr>
              <p:nvPr/>
            </p:nvSpPr>
            <p:spPr bwMode="auto">
              <a:xfrm>
                <a:off x="1262" y="1391"/>
                <a:ext cx="272" cy="91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12" name="Line 16"/>
            <p:cNvSpPr>
              <a:spLocks noChangeAspect="1" noChangeShapeType="1"/>
            </p:cNvSpPr>
            <p:nvPr/>
          </p:nvSpPr>
          <p:spPr bwMode="auto">
            <a:xfrm rot="10800000" flipV="1">
              <a:off x="1236" y="2092"/>
              <a:ext cx="567" cy="205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17"/>
            <p:cNvSpPr>
              <a:spLocks noChangeAspect="1" noChangeShapeType="1"/>
            </p:cNvSpPr>
            <p:nvPr/>
          </p:nvSpPr>
          <p:spPr bwMode="auto">
            <a:xfrm rot="10800000" flipV="1">
              <a:off x="1486" y="2091"/>
              <a:ext cx="318" cy="113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Freeform 83"/>
            <p:cNvSpPr>
              <a:spLocks noChangeAspect="1"/>
            </p:cNvSpPr>
            <p:nvPr/>
          </p:nvSpPr>
          <p:spPr bwMode="auto">
            <a:xfrm rot="5400000">
              <a:off x="1554" y="1774"/>
              <a:ext cx="522" cy="113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5" name="Picture 84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3" y="1774"/>
              <a:ext cx="97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Rectangle 112"/>
            <p:cNvSpPr>
              <a:spLocks noChangeAspect="1" noChangeArrowheads="1"/>
            </p:cNvSpPr>
            <p:nvPr/>
          </p:nvSpPr>
          <p:spPr bwMode="auto">
            <a:xfrm>
              <a:off x="1147" y="1275"/>
              <a:ext cx="159" cy="1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Rectangle 113"/>
            <p:cNvSpPr>
              <a:spLocks noChangeAspect="1" noChangeArrowheads="1"/>
            </p:cNvSpPr>
            <p:nvPr/>
          </p:nvSpPr>
          <p:spPr bwMode="auto">
            <a:xfrm>
              <a:off x="2349" y="1275"/>
              <a:ext cx="159" cy="1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8" name="Picture 115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" y="2115"/>
              <a:ext cx="202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116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6" y="2115"/>
              <a:ext cx="202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" name="Picture 118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" y="1302"/>
              <a:ext cx="201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1" name="Picture 119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" y="1298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6" name="Text Box 121"/>
          <p:cNvSpPr txBox="1">
            <a:spLocks noChangeArrowheads="1"/>
          </p:cNvSpPr>
          <p:nvPr/>
        </p:nvSpPr>
        <p:spPr bwMode="auto">
          <a:xfrm>
            <a:off x="3166790" y="1355541"/>
            <a:ext cx="6332538" cy="146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Use the QED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Bhabha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scattering process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QED, so cross section can be calculated very precisely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Very large cross section 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small statistical errors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Reaction is very forward peaked 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i.e. the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electron tends not to get deflected much </a:t>
            </a:r>
          </a:p>
        </p:txBody>
      </p:sp>
      <p:grpSp>
        <p:nvGrpSpPr>
          <p:cNvPr id="27" name="Group 187"/>
          <p:cNvGrpSpPr>
            <a:grpSpLocks/>
          </p:cNvGrpSpPr>
          <p:nvPr/>
        </p:nvGrpSpPr>
        <p:grpSpPr bwMode="auto">
          <a:xfrm>
            <a:off x="25128" y="3010339"/>
            <a:ext cx="3640137" cy="1227137"/>
            <a:chOff x="208" y="2761"/>
            <a:chExt cx="2293" cy="773"/>
          </a:xfrm>
        </p:grpSpPr>
        <p:grpSp>
          <p:nvGrpSpPr>
            <p:cNvPr id="28" name="Group 154"/>
            <p:cNvGrpSpPr>
              <a:grpSpLocks noChangeAspect="1"/>
            </p:cNvGrpSpPr>
            <p:nvPr/>
          </p:nvGrpSpPr>
          <p:grpSpPr bwMode="auto">
            <a:xfrm>
              <a:off x="308" y="2761"/>
              <a:ext cx="1912" cy="773"/>
              <a:chOff x="950" y="1071"/>
              <a:chExt cx="4334" cy="1587"/>
            </a:xfrm>
          </p:grpSpPr>
          <p:sp>
            <p:nvSpPr>
              <p:cNvPr id="38" name="Oval 155"/>
              <p:cNvSpPr>
                <a:spLocks noChangeAspect="1" noChangeArrowheads="1"/>
              </p:cNvSpPr>
              <p:nvPr/>
            </p:nvSpPr>
            <p:spPr bwMode="auto">
              <a:xfrm flipV="1">
                <a:off x="950" y="1835"/>
                <a:ext cx="70" cy="76"/>
              </a:xfrm>
              <a:prstGeom prst="ellipse">
                <a:avLst/>
              </a:prstGeom>
              <a:noFill/>
              <a:ln w="222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39" name="Group 156"/>
              <p:cNvGrpSpPr>
                <a:grpSpLocks noChangeAspect="1"/>
              </p:cNvGrpSpPr>
              <p:nvPr/>
            </p:nvGrpSpPr>
            <p:grpSpPr bwMode="auto">
              <a:xfrm>
                <a:off x="971" y="1071"/>
                <a:ext cx="4313" cy="1587"/>
                <a:chOff x="971" y="1071"/>
                <a:chExt cx="4313" cy="1587"/>
              </a:xfrm>
            </p:grpSpPr>
            <p:sp>
              <p:nvSpPr>
                <p:cNvPr id="48" name="Oval 157"/>
                <p:cNvSpPr>
                  <a:spLocks noChangeAspect="1" noChangeArrowheads="1"/>
                </p:cNvSpPr>
                <p:nvPr/>
              </p:nvSpPr>
              <p:spPr bwMode="auto">
                <a:xfrm>
                  <a:off x="3666" y="1118"/>
                  <a:ext cx="666" cy="1517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9" name="Rectangle 158"/>
                <p:cNvSpPr>
                  <a:spLocks noChangeAspect="1" noChangeArrowheads="1"/>
                </p:cNvSpPr>
                <p:nvPr/>
              </p:nvSpPr>
              <p:spPr bwMode="auto">
                <a:xfrm>
                  <a:off x="3539" y="1071"/>
                  <a:ext cx="451" cy="1587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0" name="Oval 159"/>
                <p:cNvSpPr>
                  <a:spLocks noChangeAspect="1" noChangeArrowheads="1"/>
                </p:cNvSpPr>
                <p:nvPr/>
              </p:nvSpPr>
              <p:spPr bwMode="auto">
                <a:xfrm>
                  <a:off x="3666" y="1116"/>
                  <a:ext cx="666" cy="1517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1" name="Line 160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991" y="1919"/>
                  <a:ext cx="4255" cy="0"/>
                </a:xfrm>
                <a:prstGeom prst="line">
                  <a:avLst/>
                </a:prstGeom>
                <a:noFill/>
                <a:ln w="222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2" name="Line 161"/>
                <p:cNvSpPr>
                  <a:spLocks noChangeAspect="1" noChangeShapeType="1"/>
                </p:cNvSpPr>
                <p:nvPr/>
              </p:nvSpPr>
              <p:spPr bwMode="auto">
                <a:xfrm flipV="1">
                  <a:off x="970" y="1835"/>
                  <a:ext cx="4275" cy="0"/>
                </a:xfrm>
                <a:prstGeom prst="line">
                  <a:avLst/>
                </a:prstGeom>
                <a:noFill/>
                <a:ln w="222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3" name="Oval 162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5207" y="1835"/>
                  <a:ext cx="77" cy="84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4" name="Oval 163"/>
                <p:cNvSpPr>
                  <a:spLocks noChangeAspect="1" noChangeArrowheads="1"/>
                </p:cNvSpPr>
                <p:nvPr/>
              </p:nvSpPr>
              <p:spPr bwMode="auto">
                <a:xfrm>
                  <a:off x="1807" y="1118"/>
                  <a:ext cx="669" cy="1517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5" name="Oval 164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3969" y="1835"/>
                  <a:ext cx="77" cy="84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6" name="Line 165"/>
                <p:cNvSpPr>
                  <a:spLocks noChangeAspect="1" noChangeShapeType="1"/>
                </p:cNvSpPr>
                <p:nvPr/>
              </p:nvSpPr>
              <p:spPr bwMode="auto">
                <a:xfrm>
                  <a:off x="2142" y="1116"/>
                  <a:ext cx="1854" cy="0"/>
                </a:xfrm>
                <a:prstGeom prst="lin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7" name="Line 166"/>
                <p:cNvSpPr>
                  <a:spLocks noChangeAspect="1" noChangeShapeType="1"/>
                </p:cNvSpPr>
                <p:nvPr/>
              </p:nvSpPr>
              <p:spPr bwMode="auto">
                <a:xfrm>
                  <a:off x="2142" y="2635"/>
                  <a:ext cx="1854" cy="0"/>
                </a:xfrm>
                <a:prstGeom prst="lin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40" name="Group 167"/>
              <p:cNvGrpSpPr>
                <a:grpSpLocks noChangeAspect="1"/>
              </p:cNvGrpSpPr>
              <p:nvPr/>
            </p:nvGrpSpPr>
            <p:grpSpPr bwMode="auto">
              <a:xfrm>
                <a:off x="1927" y="1775"/>
                <a:ext cx="204" cy="204"/>
                <a:chOff x="1973" y="2818"/>
                <a:chExt cx="204" cy="204"/>
              </a:xfrm>
            </p:grpSpPr>
            <p:sp>
              <p:nvSpPr>
                <p:cNvPr id="45" name="Oval 168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093" y="2872"/>
                  <a:ext cx="75" cy="82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6" name="Rectangle 169"/>
                <p:cNvSpPr>
                  <a:spLocks noChangeAspect="1" noChangeArrowheads="1"/>
                </p:cNvSpPr>
                <p:nvPr/>
              </p:nvSpPr>
              <p:spPr bwMode="auto">
                <a:xfrm>
                  <a:off x="1973" y="2818"/>
                  <a:ext cx="159" cy="203"/>
                </a:xfrm>
                <a:prstGeom prst="rect">
                  <a:avLst/>
                </a:prstGeom>
                <a:solidFill>
                  <a:schemeClr val="bg1"/>
                </a:solidFill>
                <a:ln w="222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7" name="Oval 170"/>
                <p:cNvSpPr>
                  <a:spLocks noChangeAspect="1" noChangeArrowheads="1"/>
                </p:cNvSpPr>
                <p:nvPr/>
              </p:nvSpPr>
              <p:spPr bwMode="auto">
                <a:xfrm flipV="1">
                  <a:off x="2102" y="2872"/>
                  <a:ext cx="75" cy="82"/>
                </a:xfrm>
                <a:prstGeom prst="ellipse">
                  <a:avLst/>
                </a:prstGeom>
                <a:noFill/>
                <a:ln w="22225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41" name="Line 171"/>
              <p:cNvSpPr>
                <a:spLocks noChangeAspect="1" noChangeShapeType="1"/>
              </p:cNvSpPr>
              <p:nvPr/>
            </p:nvSpPr>
            <p:spPr bwMode="auto">
              <a:xfrm flipH="1">
                <a:off x="998" y="1917"/>
                <a:ext cx="1090" cy="0"/>
              </a:xfrm>
              <a:prstGeom prst="line">
                <a:avLst/>
              </a:prstGeom>
              <a:noFill/>
              <a:ln w="222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2" name="Line 172"/>
              <p:cNvSpPr>
                <a:spLocks noChangeAspect="1" noChangeShapeType="1"/>
              </p:cNvSpPr>
              <p:nvPr/>
            </p:nvSpPr>
            <p:spPr bwMode="auto">
              <a:xfrm flipH="1">
                <a:off x="998" y="1839"/>
                <a:ext cx="1088" cy="0"/>
              </a:xfrm>
              <a:prstGeom prst="line">
                <a:avLst/>
              </a:prstGeom>
              <a:noFill/>
              <a:ln w="222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3" name="Line 173"/>
              <p:cNvSpPr>
                <a:spLocks noChangeAspect="1" noChangeShapeType="1"/>
              </p:cNvSpPr>
              <p:nvPr/>
            </p:nvSpPr>
            <p:spPr bwMode="auto">
              <a:xfrm flipH="1" flipV="1">
                <a:off x="4346" y="1831"/>
                <a:ext cx="884" cy="6"/>
              </a:xfrm>
              <a:prstGeom prst="line">
                <a:avLst/>
              </a:prstGeom>
              <a:noFill/>
              <a:ln w="222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4" name="Line 174"/>
              <p:cNvSpPr>
                <a:spLocks noChangeAspect="1" noChangeShapeType="1"/>
              </p:cNvSpPr>
              <p:nvPr/>
            </p:nvSpPr>
            <p:spPr bwMode="auto">
              <a:xfrm flipH="1" flipV="1">
                <a:off x="4339" y="1915"/>
                <a:ext cx="884" cy="4"/>
              </a:xfrm>
              <a:prstGeom prst="line">
                <a:avLst/>
              </a:prstGeom>
              <a:noFill/>
              <a:ln w="22225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29" name="AutoShape 175"/>
            <p:cNvSpPr>
              <a:spLocks noChangeAspect="1" noChangeArrowheads="1"/>
            </p:cNvSpPr>
            <p:nvPr/>
          </p:nvSpPr>
          <p:spPr bwMode="auto">
            <a:xfrm>
              <a:off x="357" y="3141"/>
              <a:ext cx="196" cy="32"/>
            </a:xfrm>
            <a:prstGeom prst="rightArrow">
              <a:avLst>
                <a:gd name="adj1" fmla="val 50000"/>
                <a:gd name="adj2" fmla="val 153125"/>
              </a:avLst>
            </a:prstGeom>
            <a:solidFill>
              <a:srgbClr val="FF9900"/>
            </a:solidFill>
            <a:ln w="222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AutoShape 176"/>
            <p:cNvSpPr>
              <a:spLocks noChangeAspect="1" noChangeArrowheads="1"/>
            </p:cNvSpPr>
            <p:nvPr/>
          </p:nvSpPr>
          <p:spPr bwMode="auto">
            <a:xfrm rot="10800000">
              <a:off x="1942" y="3141"/>
              <a:ext cx="196" cy="33"/>
            </a:xfrm>
            <a:prstGeom prst="rightArrow">
              <a:avLst>
                <a:gd name="adj1" fmla="val 50000"/>
                <a:gd name="adj2" fmla="val 148485"/>
              </a:avLst>
            </a:prstGeom>
            <a:solidFill>
              <a:srgbClr val="FF9900"/>
            </a:solidFill>
            <a:ln w="222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31" name="Group 179"/>
            <p:cNvGrpSpPr>
              <a:grpSpLocks noChangeAspect="1"/>
            </p:cNvGrpSpPr>
            <p:nvPr/>
          </p:nvGrpSpPr>
          <p:grpSpPr bwMode="auto">
            <a:xfrm rot="4088762">
              <a:off x="1069" y="2594"/>
              <a:ext cx="360" cy="1111"/>
              <a:chOff x="3945" y="1911"/>
              <a:chExt cx="500" cy="1541"/>
            </a:xfrm>
          </p:grpSpPr>
          <p:sp>
            <p:nvSpPr>
              <p:cNvPr id="35" name="Line 180"/>
              <p:cNvSpPr>
                <a:spLocks noChangeAspect="1" noChangeShapeType="1"/>
              </p:cNvSpPr>
              <p:nvPr/>
            </p:nvSpPr>
            <p:spPr bwMode="auto">
              <a:xfrm flipV="1">
                <a:off x="4196" y="1911"/>
                <a:ext cx="250" cy="793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6" name="Line 181"/>
              <p:cNvSpPr>
                <a:spLocks noChangeAspect="1" noChangeShapeType="1"/>
              </p:cNvSpPr>
              <p:nvPr/>
            </p:nvSpPr>
            <p:spPr bwMode="auto">
              <a:xfrm flipH="1">
                <a:off x="3944" y="2705"/>
                <a:ext cx="250" cy="749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7" name="AutoShape 182"/>
              <p:cNvSpPr>
                <a:spLocks noChangeAspect="1" noChangeArrowheads="1"/>
              </p:cNvSpPr>
              <p:nvPr/>
            </p:nvSpPr>
            <p:spPr bwMode="auto">
              <a:xfrm rot="2289252">
                <a:off x="4147" y="2661"/>
                <a:ext cx="114" cy="111"/>
              </a:xfrm>
              <a:prstGeom prst="irregularSeal2">
                <a:avLst/>
              </a:prstGeom>
              <a:gradFill rotWithShape="1">
                <a:gsLst>
                  <a:gs pos="0">
                    <a:srgbClr val="FFFF00"/>
                  </a:gs>
                  <a:gs pos="100000">
                    <a:srgbClr val="FF9900"/>
                  </a:gs>
                </a:gsLst>
                <a:path path="shape">
                  <a:fillToRect l="50000" t="50000" r="50000" b="50000"/>
                </a:path>
              </a:gradFill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pic>
          <p:nvPicPr>
            <p:cNvPr id="32" name="Picture 18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" y="3053"/>
              <a:ext cx="202" cy="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18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" y="3048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18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" y="2954"/>
              <a:ext cx="20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58" name="Text Box 203"/>
          <p:cNvSpPr txBox="1">
            <a:spLocks noChangeArrowheads="1"/>
          </p:cNvSpPr>
          <p:nvPr/>
        </p:nvSpPr>
        <p:spPr bwMode="auto">
          <a:xfrm>
            <a:off x="64815" y="4407339"/>
            <a:ext cx="8350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Count events where the electron is scattered in the very forward direction</a:t>
            </a:r>
          </a:p>
        </p:txBody>
      </p:sp>
      <p:grpSp>
        <p:nvGrpSpPr>
          <p:cNvPr id="59" name="Group 223"/>
          <p:cNvGrpSpPr>
            <a:grpSpLocks/>
          </p:cNvGrpSpPr>
          <p:nvPr/>
        </p:nvGrpSpPr>
        <p:grpSpPr bwMode="auto">
          <a:xfrm>
            <a:off x="3881165" y="3008751"/>
            <a:ext cx="4716463" cy="1296988"/>
            <a:chOff x="2734" y="2069"/>
            <a:chExt cx="2971" cy="817"/>
          </a:xfrm>
        </p:grpSpPr>
        <p:pic>
          <p:nvPicPr>
            <p:cNvPr id="60" name="Picture 123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4" y="2086"/>
              <a:ext cx="1545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61" name="Group 127"/>
            <p:cNvGrpSpPr>
              <a:grpSpLocks/>
            </p:cNvGrpSpPr>
            <p:nvPr/>
          </p:nvGrpSpPr>
          <p:grpSpPr bwMode="auto">
            <a:xfrm>
              <a:off x="4889" y="2069"/>
              <a:ext cx="816" cy="476"/>
              <a:chOff x="4549" y="2183"/>
              <a:chExt cx="816" cy="476"/>
            </a:xfrm>
          </p:grpSpPr>
          <p:pic>
            <p:nvPicPr>
              <p:cNvPr id="67" name="Picture 125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6" y="2228"/>
                <a:ext cx="681" cy="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68" name="Rectangle 126"/>
              <p:cNvSpPr>
                <a:spLocks noChangeArrowheads="1"/>
              </p:cNvSpPr>
              <p:nvPr/>
            </p:nvSpPr>
            <p:spPr bwMode="auto">
              <a:xfrm>
                <a:off x="4549" y="2183"/>
                <a:ext cx="816" cy="476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62" name="AutoShape 128"/>
            <p:cNvSpPr>
              <a:spLocks noChangeArrowheads="1"/>
            </p:cNvSpPr>
            <p:nvPr/>
          </p:nvSpPr>
          <p:spPr bwMode="auto">
            <a:xfrm>
              <a:off x="4526" y="2250"/>
              <a:ext cx="181" cy="114"/>
            </a:xfrm>
            <a:prstGeom prst="rightArrow">
              <a:avLst>
                <a:gd name="adj1" fmla="val 50000"/>
                <a:gd name="adj2" fmla="val 39693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63" name="Text Box 129"/>
            <p:cNvSpPr txBox="1">
              <a:spLocks noChangeArrowheads="1"/>
            </p:cNvSpPr>
            <p:nvPr/>
          </p:nvSpPr>
          <p:spPr bwMode="auto">
            <a:xfrm>
              <a:off x="3029" y="2680"/>
              <a:ext cx="1132" cy="206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1400" smtClean="0">
                  <a:solidFill>
                    <a:srgbClr val="FF0000"/>
                  </a:solidFill>
                  <a:cs typeface="+mn-cs"/>
                </a:rPr>
                <a:t>Photon propagator</a:t>
              </a:r>
            </a:p>
          </p:txBody>
        </p:sp>
        <p:sp>
          <p:nvSpPr>
            <p:cNvPr id="64" name="Line 130"/>
            <p:cNvSpPr>
              <a:spLocks noChangeShapeType="1"/>
            </p:cNvSpPr>
            <p:nvPr/>
          </p:nvSpPr>
          <p:spPr bwMode="auto">
            <a:xfrm flipH="1" flipV="1">
              <a:off x="3414" y="2478"/>
              <a:ext cx="114" cy="203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69" name="Picture 20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040" y="3802501"/>
            <a:ext cx="174625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" name="Line 207"/>
          <p:cNvSpPr>
            <a:spLocks noChangeShapeType="1"/>
          </p:cNvSpPr>
          <p:nvPr/>
        </p:nvSpPr>
        <p:spPr bwMode="auto">
          <a:xfrm flipH="1" flipV="1">
            <a:off x="1757090" y="3658039"/>
            <a:ext cx="107950" cy="18097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71" name="Picture 20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240" y="4842314"/>
            <a:ext cx="23971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2" name="AutoShape 210"/>
          <p:cNvSpPr>
            <a:spLocks noChangeArrowheads="1"/>
          </p:cNvSpPr>
          <p:nvPr/>
        </p:nvSpPr>
        <p:spPr bwMode="auto">
          <a:xfrm>
            <a:off x="3808140" y="4882001"/>
            <a:ext cx="360363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73" name="Picture 2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65" y="4882001"/>
            <a:ext cx="350838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4" name="Group 216"/>
          <p:cNvGrpSpPr>
            <a:grpSpLocks/>
          </p:cNvGrpSpPr>
          <p:nvPr/>
        </p:nvGrpSpPr>
        <p:grpSpPr bwMode="auto">
          <a:xfrm>
            <a:off x="5157515" y="4793101"/>
            <a:ext cx="3876675" cy="376238"/>
            <a:chOff x="3539" y="3238"/>
            <a:chExt cx="2442" cy="237"/>
          </a:xfrm>
        </p:grpSpPr>
        <p:sp>
          <p:nvSpPr>
            <p:cNvPr id="75" name="Text Box 212"/>
            <p:cNvSpPr txBox="1">
              <a:spLocks noChangeArrowheads="1"/>
            </p:cNvSpPr>
            <p:nvPr/>
          </p:nvSpPr>
          <p:spPr bwMode="auto">
            <a:xfrm>
              <a:off x="3539" y="3238"/>
              <a:ext cx="24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              known from QED calc. </a:t>
              </a:r>
            </a:p>
          </p:txBody>
        </p:sp>
        <p:pic>
          <p:nvPicPr>
            <p:cNvPr id="76" name="Picture 214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" y="3271"/>
              <a:ext cx="534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7" name="Rectangle 215"/>
            <p:cNvSpPr>
              <a:spLocks noChangeArrowheads="1"/>
            </p:cNvSpPr>
            <p:nvPr/>
          </p:nvSpPr>
          <p:spPr bwMode="auto">
            <a:xfrm>
              <a:off x="3642" y="3249"/>
              <a:ext cx="2290" cy="226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78" name="Text Box 217"/>
          <p:cNvSpPr txBox="1">
            <a:spLocks noChangeArrowheads="1"/>
          </p:cNvSpPr>
          <p:nvPr/>
        </p:nvSpPr>
        <p:spPr bwMode="auto">
          <a:xfrm>
            <a:off x="29890" y="5242364"/>
            <a:ext cx="6048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Hence all other cross sections can be expressed as</a:t>
            </a:r>
          </a:p>
        </p:txBody>
      </p:sp>
      <p:grpSp>
        <p:nvGrpSpPr>
          <p:cNvPr id="79" name="Group 222"/>
          <p:cNvGrpSpPr>
            <a:grpSpLocks/>
          </p:cNvGrpSpPr>
          <p:nvPr/>
        </p:nvGrpSpPr>
        <p:grpSpPr bwMode="auto">
          <a:xfrm>
            <a:off x="2188890" y="5602726"/>
            <a:ext cx="2592388" cy="790575"/>
            <a:chOff x="1306" y="3703"/>
            <a:chExt cx="1633" cy="498"/>
          </a:xfrm>
        </p:grpSpPr>
        <p:pic>
          <p:nvPicPr>
            <p:cNvPr id="80" name="Picture 219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" y="3725"/>
              <a:ext cx="1489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1" name="Rectangle 221"/>
            <p:cNvSpPr>
              <a:spLocks noChangeArrowheads="1"/>
            </p:cNvSpPr>
            <p:nvPr/>
          </p:nvSpPr>
          <p:spPr bwMode="auto">
            <a:xfrm>
              <a:off x="1306" y="3703"/>
              <a:ext cx="1633" cy="498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82" name="AutoShape 224"/>
          <p:cNvSpPr>
            <a:spLocks noChangeArrowheads="1"/>
          </p:cNvSpPr>
          <p:nvPr/>
        </p:nvSpPr>
        <p:spPr bwMode="auto">
          <a:xfrm>
            <a:off x="5178153" y="5853551"/>
            <a:ext cx="360362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3" name="Text Box 225"/>
          <p:cNvSpPr txBox="1">
            <a:spLocks noChangeArrowheads="1"/>
          </p:cNvSpPr>
          <p:nvPr/>
        </p:nvSpPr>
        <p:spPr bwMode="auto">
          <a:xfrm>
            <a:off x="5667084" y="5674164"/>
            <a:ext cx="3390900" cy="663575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Cross section measurements</a:t>
            </a:r>
          </a:p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Involve just event counting !</a:t>
            </a:r>
          </a:p>
        </p:txBody>
      </p:sp>
    </p:spTree>
    <p:extLst>
      <p:ext uri="{BB962C8B-B14F-4D97-AF65-F5344CB8AC3E}">
        <p14:creationId xmlns:p14="http://schemas.microsoft.com/office/powerpoint/2010/main" val="4057901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of the Z line shape</a:t>
            </a:r>
            <a:endParaRPr lang="en-US" dirty="0"/>
          </a:p>
        </p:txBody>
      </p:sp>
      <p:pic>
        <p:nvPicPr>
          <p:cNvPr id="4" name="Picture 5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71" y="3372272"/>
            <a:ext cx="6002338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115071" y="3119859"/>
            <a:ext cx="200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Starting from 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450034" y="4112047"/>
            <a:ext cx="8905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maximum cross section occurs at                       with peak cross section equal to </a:t>
            </a:r>
          </a:p>
        </p:txBody>
      </p:sp>
      <p:pic>
        <p:nvPicPr>
          <p:cNvPr id="7" name="Picture 2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727" y="4167609"/>
            <a:ext cx="10525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3167834" y="4559722"/>
            <a:ext cx="2413000" cy="8636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ext Box 31"/>
          <p:cNvSpPr txBox="1">
            <a:spLocks noChangeArrowheads="1"/>
          </p:cNvSpPr>
          <p:nvPr/>
        </p:nvSpPr>
        <p:spPr bwMode="auto">
          <a:xfrm>
            <a:off x="180159" y="5526509"/>
            <a:ext cx="8658437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Cross section falls to half peak value at                               which can be seen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immediately from eqn. </a:t>
            </a:r>
            <a:r>
              <a:rPr lang="en-GB" dirty="0" smtClean="0">
                <a:solidFill>
                  <a:srgbClr val="CC0099"/>
                </a:solidFill>
                <a:cs typeface="+mn-cs"/>
              </a:rPr>
              <a:t>(3)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</a:p>
        </p:txBody>
      </p:sp>
      <p:pic>
        <p:nvPicPr>
          <p:cNvPr id="10" name="Picture 3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111" y="5451259"/>
            <a:ext cx="1692275" cy="642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1" name="Group 39"/>
          <p:cNvGrpSpPr>
            <a:grpSpLocks/>
          </p:cNvGrpSpPr>
          <p:nvPr/>
        </p:nvGrpSpPr>
        <p:grpSpPr bwMode="auto">
          <a:xfrm>
            <a:off x="126184" y="1032297"/>
            <a:ext cx="8105775" cy="1906587"/>
            <a:chOff x="251" y="504"/>
            <a:chExt cx="5106" cy="1201"/>
          </a:xfrm>
        </p:grpSpPr>
        <p:sp>
          <p:nvSpPr>
            <p:cNvPr id="12" name="Text Box 40"/>
            <p:cNvSpPr txBox="1">
              <a:spLocks noChangeArrowheads="1"/>
            </p:cNvSpPr>
            <p:nvPr/>
          </p:nvSpPr>
          <p:spPr bwMode="auto">
            <a:xfrm>
              <a:off x="251" y="504"/>
              <a:ext cx="5106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Measurements of the Z resonance </a:t>
              </a:r>
              <a:r>
                <a:rPr lang="en-GB" dirty="0" err="1" smtClean="0">
                  <a:solidFill>
                    <a:schemeClr val="accent2"/>
                  </a:solidFill>
                  <a:cs typeface="+mn-cs"/>
                </a:rPr>
                <a:t>lineshape</a:t>
              </a: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determine:</a:t>
              </a:r>
            </a:p>
            <a:p>
              <a:pPr lvl="1">
                <a:spcBef>
                  <a:spcPct val="15000"/>
                </a:spcBef>
                <a:buClr>
                  <a:srgbClr val="CC0099"/>
                </a:buClr>
                <a:buFont typeface="Wingdings" charset="0"/>
                <a:buChar char="§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         : peak of the resonance</a:t>
              </a:r>
            </a:p>
            <a:p>
              <a:pPr lvl="1">
                <a:spcBef>
                  <a:spcPct val="15000"/>
                </a:spcBef>
                <a:buClr>
                  <a:srgbClr val="CC0099"/>
                </a:buClr>
                <a:buFont typeface="Wingdings" charset="0"/>
                <a:buChar char="§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         : FWHM of resonance</a:t>
              </a:r>
            </a:p>
            <a:p>
              <a:pPr lvl="1">
                <a:spcBef>
                  <a:spcPct val="15000"/>
                </a:spcBef>
                <a:buClr>
                  <a:srgbClr val="CC0099"/>
                </a:buClr>
                <a:buFont typeface="Wingdings" charset="0"/>
                <a:buChar char="§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         : Partial decay widths</a:t>
              </a:r>
            </a:p>
            <a:p>
              <a:pPr lvl="1">
                <a:spcBef>
                  <a:spcPct val="15000"/>
                </a:spcBef>
                <a:buClr>
                  <a:srgbClr val="CC0099"/>
                </a:buClr>
                <a:buFont typeface="Wingdings" charset="0"/>
                <a:buChar char="§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         : Number of light neutrino generations</a:t>
              </a:r>
            </a:p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Measure cross sections to different final states versus  </a:t>
              </a:r>
              <a:r>
                <a:rPr lang="en-GB" dirty="0" err="1" smtClean="0">
                  <a:solidFill>
                    <a:schemeClr val="accent2"/>
                  </a:solidFill>
                  <a:cs typeface="+mn-cs"/>
                </a:rPr>
                <a:t>C.o.M</a:t>
              </a: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. energy </a:t>
              </a:r>
            </a:p>
          </p:txBody>
        </p:sp>
        <p:pic>
          <p:nvPicPr>
            <p:cNvPr id="13" name="Picture 4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" y="761"/>
              <a:ext cx="239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42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" y="935"/>
              <a:ext cx="22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4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" y="1139"/>
              <a:ext cx="203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6" name="Picture 44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" y="1344"/>
              <a:ext cx="22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45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2" y="1502"/>
              <a:ext cx="221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8" name="Text Box 46"/>
          <p:cNvSpPr txBox="1">
            <a:spLocks noChangeArrowheads="1"/>
          </p:cNvSpPr>
          <p:nvPr/>
        </p:nvSpPr>
        <p:spPr bwMode="auto">
          <a:xfrm>
            <a:off x="143646" y="6280572"/>
            <a:ext cx="1323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Hence  </a:t>
            </a:r>
          </a:p>
        </p:txBody>
      </p:sp>
      <p:pic>
        <p:nvPicPr>
          <p:cNvPr id="19" name="Picture 48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96" y="6144047"/>
            <a:ext cx="3856038" cy="671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8252596" y="3499272"/>
            <a:ext cx="460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CC0099"/>
                </a:solidFill>
                <a:cs typeface="+mn-cs"/>
              </a:rPr>
              <a:t>(3)</a:t>
            </a:r>
          </a:p>
        </p:txBody>
      </p:sp>
      <p:pic>
        <p:nvPicPr>
          <p:cNvPr id="21" name="Picture 5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59" y="4669259"/>
            <a:ext cx="2093912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5283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boson </a:t>
            </a:r>
            <a:r>
              <a:rPr lang="en-US" dirty="0"/>
              <a:t>d</a:t>
            </a:r>
            <a:r>
              <a:rPr lang="en-US" dirty="0" smtClean="0"/>
              <a:t>ecay : </a:t>
            </a:r>
            <a:r>
              <a:rPr lang="en-GB" dirty="0">
                <a:latin typeface="Symbol" charset="0"/>
              </a:rPr>
              <a:t>G</a:t>
            </a:r>
            <a:r>
              <a:rPr lang="en-GB" baseline="-25000" dirty="0"/>
              <a:t>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-4857" y="1020763"/>
            <a:ext cx="9299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W-boson decay only had to consider one helicity combination of </a:t>
            </a:r>
            <a:r>
              <a:rPr lang="en-GB" smtClean="0">
                <a:solidFill>
                  <a:schemeClr val="hlink"/>
                </a:solidFill>
                <a:cs typeface="+mn-cs"/>
              </a:rPr>
              <a:t>(assuming we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hlink"/>
                </a:solidFill>
                <a:cs typeface="+mn-cs"/>
              </a:rPr>
              <a:t>    can neglect final state masses: helicity states = chiral states) </a:t>
            </a:r>
          </a:p>
        </p:txBody>
      </p:sp>
      <p:grpSp>
        <p:nvGrpSpPr>
          <p:cNvPr id="6" name="Group 21"/>
          <p:cNvGrpSpPr>
            <a:grpSpLocks noChangeAspect="1"/>
          </p:cNvGrpSpPr>
          <p:nvPr/>
        </p:nvGrpSpPr>
        <p:grpSpPr bwMode="auto">
          <a:xfrm>
            <a:off x="1390556" y="1743076"/>
            <a:ext cx="2316162" cy="1141412"/>
            <a:chOff x="625" y="1035"/>
            <a:chExt cx="1825" cy="898"/>
          </a:xfrm>
        </p:grpSpPr>
        <p:sp>
          <p:nvSpPr>
            <p:cNvPr id="7" name="Freeform 5"/>
            <p:cNvSpPr>
              <a:spLocks noChangeAspect="1"/>
            </p:cNvSpPr>
            <p:nvPr/>
          </p:nvSpPr>
          <p:spPr bwMode="auto">
            <a:xfrm rot="10800000">
              <a:off x="1044" y="1426"/>
              <a:ext cx="659" cy="14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Line 6"/>
            <p:cNvSpPr>
              <a:spLocks noChangeAspect="1" noChangeShapeType="1"/>
            </p:cNvSpPr>
            <p:nvPr/>
          </p:nvSpPr>
          <p:spPr bwMode="auto">
            <a:xfrm>
              <a:off x="1703" y="1505"/>
              <a:ext cx="475" cy="3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7"/>
            <p:cNvSpPr>
              <a:spLocks noChangeAspect="1" noChangeShapeType="1"/>
            </p:cNvSpPr>
            <p:nvPr/>
          </p:nvSpPr>
          <p:spPr bwMode="auto">
            <a:xfrm>
              <a:off x="1707" y="1510"/>
              <a:ext cx="263" cy="186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8"/>
            <p:cNvSpPr>
              <a:spLocks noChangeAspect="1" noChangeShapeType="1"/>
            </p:cNvSpPr>
            <p:nvPr/>
          </p:nvSpPr>
          <p:spPr bwMode="auto">
            <a:xfrm rot="6547757">
              <a:off x="1697" y="1167"/>
              <a:ext cx="476" cy="33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9"/>
            <p:cNvSpPr>
              <a:spLocks noChangeAspect="1" noChangeShapeType="1"/>
            </p:cNvSpPr>
            <p:nvPr/>
          </p:nvSpPr>
          <p:spPr bwMode="auto">
            <a:xfrm rot="6547757">
              <a:off x="1903" y="1168"/>
              <a:ext cx="264" cy="18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10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" y="1396"/>
              <a:ext cx="358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11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7" y="1035"/>
              <a:ext cx="206" cy="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12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" y="1789"/>
              <a:ext cx="263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Oval 17"/>
            <p:cNvSpPr>
              <a:spLocks noChangeAspect="1" noChangeArrowheads="1"/>
            </p:cNvSpPr>
            <p:nvPr/>
          </p:nvSpPr>
          <p:spPr bwMode="auto">
            <a:xfrm>
              <a:off x="1691" y="1478"/>
              <a:ext cx="45" cy="46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AutoShape 19"/>
            <p:cNvSpPr>
              <a:spLocks noChangeAspect="1" noChangeArrowheads="1"/>
            </p:cNvSpPr>
            <p:nvPr/>
          </p:nvSpPr>
          <p:spPr bwMode="auto">
            <a:xfrm rot="12970282">
              <a:off x="1714" y="1684"/>
              <a:ext cx="294" cy="112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AutoShape 20"/>
            <p:cNvSpPr>
              <a:spLocks noChangeAspect="1" noChangeArrowheads="1"/>
            </p:cNvSpPr>
            <p:nvPr/>
          </p:nvSpPr>
          <p:spPr bwMode="auto">
            <a:xfrm rot="-2222237">
              <a:off x="1737" y="1185"/>
              <a:ext cx="295" cy="114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4678268" y="1814513"/>
            <a:ext cx="2806700" cy="938213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cs typeface="+mn-cs"/>
              </a:rPr>
              <a:t>W-boson couples: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to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LH particles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and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RH anti-particles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-4857" y="2965451"/>
            <a:ext cx="7991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But Z-boson couples to LH and RH particles (with different strengths)</a:t>
            </a:r>
            <a:endParaRPr lang="en-GB" smtClean="0">
              <a:solidFill>
                <a:schemeClr val="hlink"/>
              </a:solidFill>
              <a:cs typeface="+mn-cs"/>
            </a:endParaRPr>
          </a:p>
        </p:txBody>
      </p:sp>
      <p:sp>
        <p:nvSpPr>
          <p:cNvPr id="20" name="Text Box 36"/>
          <p:cNvSpPr txBox="1">
            <a:spLocks noChangeArrowheads="1"/>
          </p:cNvSpPr>
          <p:nvPr/>
        </p:nvSpPr>
        <p:spPr bwMode="auto">
          <a:xfrm>
            <a:off x="-4857" y="3252788"/>
            <a:ext cx="8537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Need to consider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only two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helicity (or more correctly chiral) combinations:</a:t>
            </a:r>
            <a:endParaRPr lang="en-GB" smtClean="0">
              <a:solidFill>
                <a:schemeClr val="hlink"/>
              </a:solidFill>
              <a:cs typeface="+mn-cs"/>
            </a:endParaRPr>
          </a:p>
        </p:txBody>
      </p:sp>
      <p:grpSp>
        <p:nvGrpSpPr>
          <p:cNvPr id="21" name="Group 52"/>
          <p:cNvGrpSpPr>
            <a:grpSpLocks noChangeAspect="1"/>
          </p:cNvGrpSpPr>
          <p:nvPr/>
        </p:nvGrpSpPr>
        <p:grpSpPr bwMode="auto">
          <a:xfrm>
            <a:off x="284068" y="3705226"/>
            <a:ext cx="2070100" cy="1062037"/>
            <a:chOff x="1147" y="2411"/>
            <a:chExt cx="1632" cy="837"/>
          </a:xfrm>
        </p:grpSpPr>
        <p:sp>
          <p:nvSpPr>
            <p:cNvPr id="22" name="Freeform 25"/>
            <p:cNvSpPr>
              <a:spLocks noChangeAspect="1"/>
            </p:cNvSpPr>
            <p:nvPr/>
          </p:nvSpPr>
          <p:spPr bwMode="auto">
            <a:xfrm rot="10800000">
              <a:off x="1409" y="2764"/>
              <a:ext cx="658" cy="14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Line 26"/>
            <p:cNvSpPr>
              <a:spLocks noChangeAspect="1" noChangeShapeType="1"/>
            </p:cNvSpPr>
            <p:nvPr/>
          </p:nvSpPr>
          <p:spPr bwMode="auto">
            <a:xfrm>
              <a:off x="2067" y="2843"/>
              <a:ext cx="476" cy="33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27"/>
            <p:cNvSpPr>
              <a:spLocks noChangeAspect="1" noChangeShapeType="1"/>
            </p:cNvSpPr>
            <p:nvPr/>
          </p:nvSpPr>
          <p:spPr bwMode="auto">
            <a:xfrm>
              <a:off x="2071" y="2848"/>
              <a:ext cx="263" cy="186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Line 28"/>
            <p:cNvSpPr>
              <a:spLocks noChangeAspect="1" noChangeShapeType="1"/>
            </p:cNvSpPr>
            <p:nvPr/>
          </p:nvSpPr>
          <p:spPr bwMode="auto">
            <a:xfrm rot="6547757">
              <a:off x="2060" y="2504"/>
              <a:ext cx="477" cy="33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Line 29"/>
            <p:cNvSpPr>
              <a:spLocks noChangeAspect="1" noChangeShapeType="1"/>
            </p:cNvSpPr>
            <p:nvPr/>
          </p:nvSpPr>
          <p:spPr bwMode="auto">
            <a:xfrm rot="6547757">
              <a:off x="2267" y="2506"/>
              <a:ext cx="263" cy="18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" name="Oval 33"/>
            <p:cNvSpPr>
              <a:spLocks noChangeAspect="1" noChangeArrowheads="1"/>
            </p:cNvSpPr>
            <p:nvPr/>
          </p:nvSpPr>
          <p:spPr bwMode="auto">
            <a:xfrm>
              <a:off x="2056" y="2818"/>
              <a:ext cx="44" cy="45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AutoShape 34"/>
            <p:cNvSpPr>
              <a:spLocks noChangeAspect="1" noChangeArrowheads="1"/>
            </p:cNvSpPr>
            <p:nvPr/>
          </p:nvSpPr>
          <p:spPr bwMode="auto">
            <a:xfrm rot="12970282">
              <a:off x="2078" y="3022"/>
              <a:ext cx="295" cy="114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AutoShape 35"/>
            <p:cNvSpPr>
              <a:spLocks noChangeAspect="1" noChangeArrowheads="1"/>
            </p:cNvSpPr>
            <p:nvPr/>
          </p:nvSpPr>
          <p:spPr bwMode="auto">
            <a:xfrm rot="-2222237">
              <a:off x="2101" y="2524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30" name="Picture 37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8" y="2411"/>
              <a:ext cx="159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39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1" y="3045"/>
              <a:ext cx="15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2" name="Picture 40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" y="2728"/>
              <a:ext cx="204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55"/>
          <p:cNvGrpSpPr>
            <a:grpSpLocks noChangeAspect="1"/>
          </p:cNvGrpSpPr>
          <p:nvPr/>
        </p:nvGrpSpPr>
        <p:grpSpPr bwMode="auto">
          <a:xfrm>
            <a:off x="2481168" y="3705226"/>
            <a:ext cx="2070100" cy="1062037"/>
            <a:chOff x="2802" y="2409"/>
            <a:chExt cx="1632" cy="837"/>
          </a:xfrm>
        </p:grpSpPr>
        <p:sp>
          <p:nvSpPr>
            <p:cNvPr id="34" name="Freeform 41"/>
            <p:cNvSpPr>
              <a:spLocks noChangeAspect="1"/>
            </p:cNvSpPr>
            <p:nvPr/>
          </p:nvSpPr>
          <p:spPr bwMode="auto">
            <a:xfrm rot="10800000">
              <a:off x="3064" y="2762"/>
              <a:ext cx="658" cy="14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5" name="Line 42"/>
            <p:cNvSpPr>
              <a:spLocks noChangeAspect="1" noChangeShapeType="1"/>
            </p:cNvSpPr>
            <p:nvPr/>
          </p:nvSpPr>
          <p:spPr bwMode="auto">
            <a:xfrm>
              <a:off x="3722" y="2841"/>
              <a:ext cx="476" cy="33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" name="Line 43"/>
            <p:cNvSpPr>
              <a:spLocks noChangeAspect="1" noChangeShapeType="1"/>
            </p:cNvSpPr>
            <p:nvPr/>
          </p:nvSpPr>
          <p:spPr bwMode="auto">
            <a:xfrm>
              <a:off x="3726" y="2846"/>
              <a:ext cx="263" cy="186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Line 44"/>
            <p:cNvSpPr>
              <a:spLocks noChangeAspect="1" noChangeShapeType="1"/>
            </p:cNvSpPr>
            <p:nvPr/>
          </p:nvSpPr>
          <p:spPr bwMode="auto">
            <a:xfrm rot="6547757">
              <a:off x="3715" y="2502"/>
              <a:ext cx="477" cy="33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8" name="Line 45"/>
            <p:cNvSpPr>
              <a:spLocks noChangeAspect="1" noChangeShapeType="1"/>
            </p:cNvSpPr>
            <p:nvPr/>
          </p:nvSpPr>
          <p:spPr bwMode="auto">
            <a:xfrm rot="6547757">
              <a:off x="3922" y="2504"/>
              <a:ext cx="263" cy="18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9" name="Oval 46"/>
            <p:cNvSpPr>
              <a:spLocks noChangeAspect="1" noChangeArrowheads="1"/>
            </p:cNvSpPr>
            <p:nvPr/>
          </p:nvSpPr>
          <p:spPr bwMode="auto">
            <a:xfrm>
              <a:off x="3711" y="2816"/>
              <a:ext cx="44" cy="45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0" name="AutoShape 47"/>
            <p:cNvSpPr>
              <a:spLocks noChangeAspect="1" noChangeArrowheads="1"/>
            </p:cNvSpPr>
            <p:nvPr/>
          </p:nvSpPr>
          <p:spPr bwMode="auto">
            <a:xfrm rot="2160000">
              <a:off x="3733" y="3020"/>
              <a:ext cx="295" cy="114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1" name="AutoShape 48"/>
            <p:cNvSpPr>
              <a:spLocks noChangeAspect="1" noChangeArrowheads="1"/>
            </p:cNvSpPr>
            <p:nvPr/>
          </p:nvSpPr>
          <p:spPr bwMode="auto">
            <a:xfrm rot="8580000">
              <a:off x="3756" y="2522"/>
              <a:ext cx="295" cy="113"/>
            </a:xfrm>
            <a:prstGeom prst="rightArrow">
              <a:avLst>
                <a:gd name="adj1" fmla="val 50000"/>
                <a:gd name="adj2" fmla="val 6526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42" name="Picture 49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3" y="2409"/>
              <a:ext cx="159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3" name="Picture 50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6" y="3043"/>
              <a:ext cx="15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4" name="Picture 51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" y="2726"/>
              <a:ext cx="204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45" name="Group 68"/>
          <p:cNvGrpSpPr>
            <a:grpSpLocks/>
          </p:cNvGrpSpPr>
          <p:nvPr/>
        </p:nvGrpSpPr>
        <p:grpSpPr bwMode="auto">
          <a:xfrm>
            <a:off x="4784631" y="3722688"/>
            <a:ext cx="2070100" cy="1062038"/>
            <a:chOff x="3347" y="2092"/>
            <a:chExt cx="1304" cy="669"/>
          </a:xfrm>
        </p:grpSpPr>
        <p:sp>
          <p:nvSpPr>
            <p:cNvPr id="46" name="Freeform 57"/>
            <p:cNvSpPr>
              <a:spLocks noChangeAspect="1"/>
            </p:cNvSpPr>
            <p:nvPr/>
          </p:nvSpPr>
          <p:spPr bwMode="auto">
            <a:xfrm rot="10800000">
              <a:off x="3556" y="2374"/>
              <a:ext cx="526" cy="11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7" name="Line 58"/>
            <p:cNvSpPr>
              <a:spLocks noChangeAspect="1" noChangeShapeType="1"/>
            </p:cNvSpPr>
            <p:nvPr/>
          </p:nvSpPr>
          <p:spPr bwMode="auto">
            <a:xfrm>
              <a:off x="4082" y="2437"/>
              <a:ext cx="380" cy="27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8" name="Line 59"/>
            <p:cNvSpPr>
              <a:spLocks noChangeAspect="1" noChangeShapeType="1"/>
            </p:cNvSpPr>
            <p:nvPr/>
          </p:nvSpPr>
          <p:spPr bwMode="auto">
            <a:xfrm>
              <a:off x="4085" y="2441"/>
              <a:ext cx="210" cy="149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9" name="Line 60"/>
            <p:cNvSpPr>
              <a:spLocks noChangeAspect="1" noChangeShapeType="1"/>
            </p:cNvSpPr>
            <p:nvPr/>
          </p:nvSpPr>
          <p:spPr bwMode="auto">
            <a:xfrm rot="6547757">
              <a:off x="4076" y="2167"/>
              <a:ext cx="381" cy="26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0" name="Line 61"/>
            <p:cNvSpPr>
              <a:spLocks noChangeAspect="1" noChangeShapeType="1"/>
            </p:cNvSpPr>
            <p:nvPr/>
          </p:nvSpPr>
          <p:spPr bwMode="auto">
            <a:xfrm rot="6547757">
              <a:off x="4242" y="2168"/>
              <a:ext cx="210" cy="148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1" name="Oval 62"/>
            <p:cNvSpPr>
              <a:spLocks noChangeAspect="1" noChangeArrowheads="1"/>
            </p:cNvSpPr>
            <p:nvPr/>
          </p:nvSpPr>
          <p:spPr bwMode="auto">
            <a:xfrm>
              <a:off x="4073" y="2417"/>
              <a:ext cx="35" cy="36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2" name="AutoShape 63"/>
            <p:cNvSpPr>
              <a:spLocks noChangeAspect="1" noChangeArrowheads="1"/>
            </p:cNvSpPr>
            <p:nvPr/>
          </p:nvSpPr>
          <p:spPr bwMode="auto">
            <a:xfrm rot="2160000">
              <a:off x="4091" y="2580"/>
              <a:ext cx="236" cy="91"/>
            </a:xfrm>
            <a:prstGeom prst="rightArrow">
              <a:avLst>
                <a:gd name="adj1" fmla="val 50000"/>
                <a:gd name="adj2" fmla="val 64835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3" name="AutoShape 64"/>
            <p:cNvSpPr>
              <a:spLocks noChangeAspect="1" noChangeArrowheads="1"/>
            </p:cNvSpPr>
            <p:nvPr/>
          </p:nvSpPr>
          <p:spPr bwMode="auto">
            <a:xfrm rot="19380000">
              <a:off x="4109" y="2182"/>
              <a:ext cx="236" cy="90"/>
            </a:xfrm>
            <a:prstGeom prst="rightArrow">
              <a:avLst>
                <a:gd name="adj1" fmla="val 50000"/>
                <a:gd name="adj2" fmla="val 65556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54" name="Picture 65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6" y="2092"/>
              <a:ext cx="127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5" name="Picture 66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" y="2599"/>
              <a:ext cx="126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67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" y="2345"/>
              <a:ext cx="163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57" name="Freeform 70"/>
          <p:cNvSpPr>
            <a:spLocks noChangeAspect="1"/>
          </p:cNvSpPr>
          <p:nvPr/>
        </p:nvSpPr>
        <p:spPr bwMode="auto">
          <a:xfrm rot="10800000">
            <a:off x="7402418" y="4170363"/>
            <a:ext cx="835025" cy="187325"/>
          </a:xfrm>
          <a:custGeom>
            <a:avLst/>
            <a:gdLst>
              <a:gd name="T0" fmla="*/ 0 w 3378"/>
              <a:gd name="T1" fmla="*/ 318 h 682"/>
              <a:gd name="T2" fmla="*/ 69 w 3378"/>
              <a:gd name="T3" fmla="*/ 163 h 682"/>
              <a:gd name="T4" fmla="*/ 112 w 3378"/>
              <a:gd name="T5" fmla="*/ 76 h 682"/>
              <a:gd name="T6" fmla="*/ 149 w 3378"/>
              <a:gd name="T7" fmla="*/ 33 h 682"/>
              <a:gd name="T8" fmla="*/ 205 w 3378"/>
              <a:gd name="T9" fmla="*/ 8 h 682"/>
              <a:gd name="T10" fmla="*/ 248 w 3378"/>
              <a:gd name="T11" fmla="*/ 27 h 682"/>
              <a:gd name="T12" fmla="*/ 316 w 3378"/>
              <a:gd name="T13" fmla="*/ 95 h 682"/>
              <a:gd name="T14" fmla="*/ 365 w 3378"/>
              <a:gd name="T15" fmla="*/ 200 h 682"/>
              <a:gd name="T16" fmla="*/ 396 w 3378"/>
              <a:gd name="T17" fmla="*/ 293 h 682"/>
              <a:gd name="T18" fmla="*/ 452 w 3378"/>
              <a:gd name="T19" fmla="*/ 423 h 682"/>
              <a:gd name="T20" fmla="*/ 514 w 3378"/>
              <a:gd name="T21" fmla="*/ 565 h 682"/>
              <a:gd name="T22" fmla="*/ 570 w 3378"/>
              <a:gd name="T23" fmla="*/ 646 h 682"/>
              <a:gd name="T24" fmla="*/ 625 w 3378"/>
              <a:gd name="T25" fmla="*/ 676 h 682"/>
              <a:gd name="T26" fmla="*/ 681 w 3378"/>
              <a:gd name="T27" fmla="*/ 639 h 682"/>
              <a:gd name="T28" fmla="*/ 737 w 3378"/>
              <a:gd name="T29" fmla="*/ 577 h 682"/>
              <a:gd name="T30" fmla="*/ 798 w 3378"/>
              <a:gd name="T31" fmla="*/ 441 h 682"/>
              <a:gd name="T32" fmla="*/ 854 w 3378"/>
              <a:gd name="T33" fmla="*/ 299 h 682"/>
              <a:gd name="T34" fmla="*/ 904 w 3378"/>
              <a:gd name="T35" fmla="*/ 182 h 682"/>
              <a:gd name="T36" fmla="*/ 959 w 3378"/>
              <a:gd name="T37" fmla="*/ 64 h 682"/>
              <a:gd name="T38" fmla="*/ 1015 w 3378"/>
              <a:gd name="T39" fmla="*/ 15 h 682"/>
              <a:gd name="T40" fmla="*/ 1064 w 3378"/>
              <a:gd name="T41" fmla="*/ 8 h 682"/>
              <a:gd name="T42" fmla="*/ 1133 w 3378"/>
              <a:gd name="T43" fmla="*/ 64 h 682"/>
              <a:gd name="T44" fmla="*/ 1176 w 3378"/>
              <a:gd name="T45" fmla="*/ 151 h 682"/>
              <a:gd name="T46" fmla="*/ 1232 w 3378"/>
              <a:gd name="T47" fmla="*/ 268 h 682"/>
              <a:gd name="T48" fmla="*/ 1287 w 3378"/>
              <a:gd name="T49" fmla="*/ 404 h 682"/>
              <a:gd name="T50" fmla="*/ 1349 w 3378"/>
              <a:gd name="T51" fmla="*/ 540 h 682"/>
              <a:gd name="T52" fmla="*/ 1399 w 3378"/>
              <a:gd name="T53" fmla="*/ 646 h 682"/>
              <a:gd name="T54" fmla="*/ 1467 w 3378"/>
              <a:gd name="T55" fmla="*/ 676 h 682"/>
              <a:gd name="T56" fmla="*/ 1541 w 3378"/>
              <a:gd name="T57" fmla="*/ 633 h 682"/>
              <a:gd name="T58" fmla="*/ 1603 w 3378"/>
              <a:gd name="T59" fmla="*/ 516 h 682"/>
              <a:gd name="T60" fmla="*/ 1658 w 3378"/>
              <a:gd name="T61" fmla="*/ 386 h 682"/>
              <a:gd name="T62" fmla="*/ 1708 w 3378"/>
              <a:gd name="T63" fmla="*/ 262 h 682"/>
              <a:gd name="T64" fmla="*/ 1770 w 3378"/>
              <a:gd name="T65" fmla="*/ 138 h 682"/>
              <a:gd name="T66" fmla="*/ 1807 w 3378"/>
              <a:gd name="T67" fmla="*/ 64 h 682"/>
              <a:gd name="T68" fmla="*/ 1887 w 3378"/>
              <a:gd name="T69" fmla="*/ 2 h 682"/>
              <a:gd name="T70" fmla="*/ 1974 w 3378"/>
              <a:gd name="T71" fmla="*/ 64 h 682"/>
              <a:gd name="T72" fmla="*/ 2036 w 3378"/>
              <a:gd name="T73" fmla="*/ 182 h 682"/>
              <a:gd name="T74" fmla="*/ 2110 w 3378"/>
              <a:gd name="T75" fmla="*/ 361 h 682"/>
              <a:gd name="T76" fmla="*/ 2178 w 3378"/>
              <a:gd name="T77" fmla="*/ 528 h 682"/>
              <a:gd name="T78" fmla="*/ 2240 w 3378"/>
              <a:gd name="T79" fmla="*/ 639 h 682"/>
              <a:gd name="T80" fmla="*/ 2308 w 3378"/>
              <a:gd name="T81" fmla="*/ 676 h 682"/>
              <a:gd name="T82" fmla="*/ 2388 w 3378"/>
              <a:gd name="T83" fmla="*/ 615 h 682"/>
              <a:gd name="T84" fmla="*/ 2463 w 3378"/>
              <a:gd name="T85" fmla="*/ 491 h 682"/>
              <a:gd name="T86" fmla="*/ 2537 w 3378"/>
              <a:gd name="T87" fmla="*/ 305 h 682"/>
              <a:gd name="T88" fmla="*/ 2599 w 3378"/>
              <a:gd name="T89" fmla="*/ 157 h 682"/>
              <a:gd name="T90" fmla="*/ 2673 w 3378"/>
              <a:gd name="T91" fmla="*/ 33 h 682"/>
              <a:gd name="T92" fmla="*/ 2735 w 3378"/>
              <a:gd name="T93" fmla="*/ 8 h 682"/>
              <a:gd name="T94" fmla="*/ 2815 w 3378"/>
              <a:gd name="T95" fmla="*/ 64 h 682"/>
              <a:gd name="T96" fmla="*/ 2877 w 3378"/>
              <a:gd name="T97" fmla="*/ 188 h 682"/>
              <a:gd name="T98" fmla="*/ 2951 w 3378"/>
              <a:gd name="T99" fmla="*/ 361 h 682"/>
              <a:gd name="T100" fmla="*/ 3019 w 3378"/>
              <a:gd name="T101" fmla="*/ 516 h 682"/>
              <a:gd name="T102" fmla="*/ 3094 w 3378"/>
              <a:gd name="T103" fmla="*/ 652 h 682"/>
              <a:gd name="T104" fmla="*/ 3162 w 3378"/>
              <a:gd name="T105" fmla="*/ 676 h 682"/>
              <a:gd name="T106" fmla="*/ 3236 w 3378"/>
              <a:gd name="T107" fmla="*/ 615 h 682"/>
              <a:gd name="T108" fmla="*/ 3316 w 3378"/>
              <a:gd name="T109" fmla="*/ 454 h 682"/>
              <a:gd name="T110" fmla="*/ 3378 w 3378"/>
              <a:gd name="T111" fmla="*/ 305 h 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78" h="682">
                <a:moveTo>
                  <a:pt x="0" y="318"/>
                </a:moveTo>
                <a:cubicBezTo>
                  <a:pt x="25" y="260"/>
                  <a:pt x="50" y="203"/>
                  <a:pt x="69" y="163"/>
                </a:cubicBezTo>
                <a:cubicBezTo>
                  <a:pt x="88" y="123"/>
                  <a:pt x="99" y="98"/>
                  <a:pt x="112" y="76"/>
                </a:cubicBezTo>
                <a:cubicBezTo>
                  <a:pt x="125" y="54"/>
                  <a:pt x="133" y="44"/>
                  <a:pt x="149" y="33"/>
                </a:cubicBezTo>
                <a:cubicBezTo>
                  <a:pt x="165" y="22"/>
                  <a:pt x="189" y="9"/>
                  <a:pt x="205" y="8"/>
                </a:cubicBezTo>
                <a:cubicBezTo>
                  <a:pt x="221" y="7"/>
                  <a:pt x="230" y="13"/>
                  <a:pt x="248" y="27"/>
                </a:cubicBezTo>
                <a:cubicBezTo>
                  <a:pt x="266" y="41"/>
                  <a:pt x="297" y="66"/>
                  <a:pt x="316" y="95"/>
                </a:cubicBezTo>
                <a:cubicBezTo>
                  <a:pt x="335" y="124"/>
                  <a:pt x="352" y="167"/>
                  <a:pt x="365" y="200"/>
                </a:cubicBezTo>
                <a:cubicBezTo>
                  <a:pt x="378" y="233"/>
                  <a:pt x="382" y="256"/>
                  <a:pt x="396" y="293"/>
                </a:cubicBezTo>
                <a:cubicBezTo>
                  <a:pt x="410" y="330"/>
                  <a:pt x="432" y="378"/>
                  <a:pt x="452" y="423"/>
                </a:cubicBezTo>
                <a:cubicBezTo>
                  <a:pt x="472" y="468"/>
                  <a:pt x="494" y="528"/>
                  <a:pt x="514" y="565"/>
                </a:cubicBezTo>
                <a:cubicBezTo>
                  <a:pt x="534" y="602"/>
                  <a:pt x="552" y="628"/>
                  <a:pt x="570" y="646"/>
                </a:cubicBezTo>
                <a:cubicBezTo>
                  <a:pt x="588" y="664"/>
                  <a:pt x="607" y="677"/>
                  <a:pt x="625" y="676"/>
                </a:cubicBezTo>
                <a:cubicBezTo>
                  <a:pt x="643" y="675"/>
                  <a:pt x="662" y="655"/>
                  <a:pt x="681" y="639"/>
                </a:cubicBezTo>
                <a:cubicBezTo>
                  <a:pt x="700" y="623"/>
                  <a:pt x="718" y="610"/>
                  <a:pt x="737" y="577"/>
                </a:cubicBezTo>
                <a:cubicBezTo>
                  <a:pt x="756" y="544"/>
                  <a:pt x="778" y="487"/>
                  <a:pt x="798" y="441"/>
                </a:cubicBezTo>
                <a:cubicBezTo>
                  <a:pt x="818" y="395"/>
                  <a:pt x="836" y="342"/>
                  <a:pt x="854" y="299"/>
                </a:cubicBezTo>
                <a:cubicBezTo>
                  <a:pt x="872" y="256"/>
                  <a:pt x="887" y="221"/>
                  <a:pt x="904" y="182"/>
                </a:cubicBezTo>
                <a:cubicBezTo>
                  <a:pt x="921" y="143"/>
                  <a:pt x="941" y="92"/>
                  <a:pt x="959" y="64"/>
                </a:cubicBezTo>
                <a:cubicBezTo>
                  <a:pt x="977" y="36"/>
                  <a:pt x="998" y="24"/>
                  <a:pt x="1015" y="15"/>
                </a:cubicBezTo>
                <a:cubicBezTo>
                  <a:pt x="1032" y="6"/>
                  <a:pt x="1044" y="0"/>
                  <a:pt x="1064" y="8"/>
                </a:cubicBezTo>
                <a:cubicBezTo>
                  <a:pt x="1084" y="16"/>
                  <a:pt x="1114" y="40"/>
                  <a:pt x="1133" y="64"/>
                </a:cubicBezTo>
                <a:cubicBezTo>
                  <a:pt x="1152" y="88"/>
                  <a:pt x="1160" y="117"/>
                  <a:pt x="1176" y="151"/>
                </a:cubicBezTo>
                <a:cubicBezTo>
                  <a:pt x="1192" y="185"/>
                  <a:pt x="1214" y="226"/>
                  <a:pt x="1232" y="268"/>
                </a:cubicBezTo>
                <a:cubicBezTo>
                  <a:pt x="1250" y="310"/>
                  <a:pt x="1268" y="359"/>
                  <a:pt x="1287" y="404"/>
                </a:cubicBezTo>
                <a:cubicBezTo>
                  <a:pt x="1306" y="449"/>
                  <a:pt x="1330" y="500"/>
                  <a:pt x="1349" y="540"/>
                </a:cubicBezTo>
                <a:cubicBezTo>
                  <a:pt x="1368" y="580"/>
                  <a:pt x="1379" y="623"/>
                  <a:pt x="1399" y="646"/>
                </a:cubicBezTo>
                <a:cubicBezTo>
                  <a:pt x="1419" y="669"/>
                  <a:pt x="1443" y="678"/>
                  <a:pt x="1467" y="676"/>
                </a:cubicBezTo>
                <a:cubicBezTo>
                  <a:pt x="1491" y="674"/>
                  <a:pt x="1518" y="660"/>
                  <a:pt x="1541" y="633"/>
                </a:cubicBezTo>
                <a:cubicBezTo>
                  <a:pt x="1564" y="606"/>
                  <a:pt x="1584" y="557"/>
                  <a:pt x="1603" y="516"/>
                </a:cubicBezTo>
                <a:cubicBezTo>
                  <a:pt x="1622" y="475"/>
                  <a:pt x="1641" y="428"/>
                  <a:pt x="1658" y="386"/>
                </a:cubicBezTo>
                <a:cubicBezTo>
                  <a:pt x="1675" y="344"/>
                  <a:pt x="1689" y="303"/>
                  <a:pt x="1708" y="262"/>
                </a:cubicBezTo>
                <a:cubicBezTo>
                  <a:pt x="1727" y="221"/>
                  <a:pt x="1754" y="171"/>
                  <a:pt x="1770" y="138"/>
                </a:cubicBezTo>
                <a:cubicBezTo>
                  <a:pt x="1786" y="105"/>
                  <a:pt x="1788" y="87"/>
                  <a:pt x="1807" y="64"/>
                </a:cubicBezTo>
                <a:cubicBezTo>
                  <a:pt x="1826" y="41"/>
                  <a:pt x="1859" y="2"/>
                  <a:pt x="1887" y="2"/>
                </a:cubicBezTo>
                <a:cubicBezTo>
                  <a:pt x="1915" y="2"/>
                  <a:pt x="1949" y="34"/>
                  <a:pt x="1974" y="64"/>
                </a:cubicBezTo>
                <a:cubicBezTo>
                  <a:pt x="1999" y="94"/>
                  <a:pt x="2013" y="133"/>
                  <a:pt x="2036" y="182"/>
                </a:cubicBezTo>
                <a:cubicBezTo>
                  <a:pt x="2059" y="231"/>
                  <a:pt x="2086" y="303"/>
                  <a:pt x="2110" y="361"/>
                </a:cubicBezTo>
                <a:cubicBezTo>
                  <a:pt x="2134" y="419"/>
                  <a:pt x="2156" y="482"/>
                  <a:pt x="2178" y="528"/>
                </a:cubicBezTo>
                <a:cubicBezTo>
                  <a:pt x="2200" y="574"/>
                  <a:pt x="2218" y="614"/>
                  <a:pt x="2240" y="639"/>
                </a:cubicBezTo>
                <a:cubicBezTo>
                  <a:pt x="2262" y="664"/>
                  <a:pt x="2283" y="680"/>
                  <a:pt x="2308" y="676"/>
                </a:cubicBezTo>
                <a:cubicBezTo>
                  <a:pt x="2333" y="672"/>
                  <a:pt x="2362" y="646"/>
                  <a:pt x="2388" y="615"/>
                </a:cubicBezTo>
                <a:cubicBezTo>
                  <a:pt x="2414" y="584"/>
                  <a:pt x="2438" y="543"/>
                  <a:pt x="2463" y="491"/>
                </a:cubicBezTo>
                <a:cubicBezTo>
                  <a:pt x="2488" y="439"/>
                  <a:pt x="2514" y="361"/>
                  <a:pt x="2537" y="305"/>
                </a:cubicBezTo>
                <a:cubicBezTo>
                  <a:pt x="2560" y="249"/>
                  <a:pt x="2576" y="202"/>
                  <a:pt x="2599" y="157"/>
                </a:cubicBezTo>
                <a:cubicBezTo>
                  <a:pt x="2622" y="112"/>
                  <a:pt x="2650" y="58"/>
                  <a:pt x="2673" y="33"/>
                </a:cubicBezTo>
                <a:cubicBezTo>
                  <a:pt x="2696" y="8"/>
                  <a:pt x="2711" y="3"/>
                  <a:pt x="2735" y="8"/>
                </a:cubicBezTo>
                <a:cubicBezTo>
                  <a:pt x="2759" y="13"/>
                  <a:pt x="2791" y="34"/>
                  <a:pt x="2815" y="64"/>
                </a:cubicBezTo>
                <a:cubicBezTo>
                  <a:pt x="2839" y="94"/>
                  <a:pt x="2854" y="139"/>
                  <a:pt x="2877" y="188"/>
                </a:cubicBezTo>
                <a:cubicBezTo>
                  <a:pt x="2900" y="237"/>
                  <a:pt x="2927" y="306"/>
                  <a:pt x="2951" y="361"/>
                </a:cubicBezTo>
                <a:cubicBezTo>
                  <a:pt x="2975" y="416"/>
                  <a:pt x="2995" y="468"/>
                  <a:pt x="3019" y="516"/>
                </a:cubicBezTo>
                <a:cubicBezTo>
                  <a:pt x="3043" y="564"/>
                  <a:pt x="3070" y="625"/>
                  <a:pt x="3094" y="652"/>
                </a:cubicBezTo>
                <a:cubicBezTo>
                  <a:pt x="3118" y="679"/>
                  <a:pt x="3138" y="682"/>
                  <a:pt x="3162" y="676"/>
                </a:cubicBezTo>
                <a:cubicBezTo>
                  <a:pt x="3186" y="670"/>
                  <a:pt x="3210" y="652"/>
                  <a:pt x="3236" y="615"/>
                </a:cubicBezTo>
                <a:cubicBezTo>
                  <a:pt x="3262" y="578"/>
                  <a:pt x="3292" y="506"/>
                  <a:pt x="3316" y="454"/>
                </a:cubicBezTo>
                <a:cubicBezTo>
                  <a:pt x="3340" y="402"/>
                  <a:pt x="3368" y="330"/>
                  <a:pt x="3378" y="305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8" name="Line 71"/>
          <p:cNvSpPr>
            <a:spLocks noChangeAspect="1" noChangeShapeType="1"/>
          </p:cNvSpPr>
          <p:nvPr/>
        </p:nvSpPr>
        <p:spPr bwMode="auto">
          <a:xfrm>
            <a:off x="8237443" y="4270376"/>
            <a:ext cx="603250" cy="4286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9" name="Line 72"/>
          <p:cNvSpPr>
            <a:spLocks noChangeAspect="1" noChangeShapeType="1"/>
          </p:cNvSpPr>
          <p:nvPr/>
        </p:nvSpPr>
        <p:spPr bwMode="auto">
          <a:xfrm>
            <a:off x="8242206" y="4276726"/>
            <a:ext cx="333375" cy="236537"/>
          </a:xfrm>
          <a:prstGeom prst="line">
            <a:avLst/>
          </a:prstGeom>
          <a:noFill/>
          <a:ln w="22225" cap="rnd">
            <a:solidFill>
              <a:srgbClr val="0000FF"/>
            </a:solidFill>
            <a:prstDash val="sysDot"/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0" name="Line 73"/>
          <p:cNvSpPr>
            <a:spLocks noChangeAspect="1" noChangeShapeType="1"/>
          </p:cNvSpPr>
          <p:nvPr/>
        </p:nvSpPr>
        <p:spPr bwMode="auto">
          <a:xfrm rot="6547757">
            <a:off x="8228712" y="3840957"/>
            <a:ext cx="604838" cy="42545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" name="Line 74"/>
          <p:cNvSpPr>
            <a:spLocks noChangeAspect="1" noChangeShapeType="1"/>
          </p:cNvSpPr>
          <p:nvPr/>
        </p:nvSpPr>
        <p:spPr bwMode="auto">
          <a:xfrm rot="6547757">
            <a:off x="8491443" y="3843339"/>
            <a:ext cx="333375" cy="234950"/>
          </a:xfrm>
          <a:prstGeom prst="line">
            <a:avLst/>
          </a:prstGeom>
          <a:noFill/>
          <a:ln w="22225" cap="rnd">
            <a:solidFill>
              <a:srgbClr val="0000FF"/>
            </a:solidFill>
            <a:prstDash val="sysDot"/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2" name="Oval 75"/>
          <p:cNvSpPr>
            <a:spLocks noChangeAspect="1" noChangeArrowheads="1"/>
          </p:cNvSpPr>
          <p:nvPr/>
        </p:nvSpPr>
        <p:spPr bwMode="auto">
          <a:xfrm>
            <a:off x="8223156" y="4238626"/>
            <a:ext cx="55562" cy="57150"/>
          </a:xfrm>
          <a:prstGeom prst="ellipse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3" name="AutoShape 76"/>
          <p:cNvSpPr>
            <a:spLocks noChangeAspect="1" noChangeArrowheads="1"/>
          </p:cNvSpPr>
          <p:nvPr/>
        </p:nvSpPr>
        <p:spPr bwMode="auto">
          <a:xfrm rot="12960000">
            <a:off x="8251731" y="4497388"/>
            <a:ext cx="374650" cy="144463"/>
          </a:xfrm>
          <a:prstGeom prst="rightArrow">
            <a:avLst>
              <a:gd name="adj1" fmla="val 50000"/>
              <a:gd name="adj2" fmla="val 64835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" name="AutoShape 77"/>
          <p:cNvSpPr>
            <a:spLocks noChangeAspect="1" noChangeArrowheads="1"/>
          </p:cNvSpPr>
          <p:nvPr/>
        </p:nvSpPr>
        <p:spPr bwMode="auto">
          <a:xfrm rot="8580000">
            <a:off x="8280306" y="3865563"/>
            <a:ext cx="374650" cy="142875"/>
          </a:xfrm>
          <a:prstGeom prst="rightArrow">
            <a:avLst>
              <a:gd name="adj1" fmla="val 50000"/>
              <a:gd name="adj2" fmla="val 65556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65" name="Picture 7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543" y="3722688"/>
            <a:ext cx="201613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6" name="Picture 7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706" y="4527551"/>
            <a:ext cx="200025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7" name="Picture 8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31" y="4124326"/>
            <a:ext cx="258762" cy="25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8" name="Rectangle 81"/>
          <p:cNvSpPr>
            <a:spLocks noChangeArrowheads="1"/>
          </p:cNvSpPr>
          <p:nvPr/>
        </p:nvSpPr>
        <p:spPr bwMode="auto">
          <a:xfrm>
            <a:off x="318993" y="1057276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9" name="Rectangle 84"/>
          <p:cNvSpPr>
            <a:spLocks noChangeArrowheads="1"/>
          </p:cNvSpPr>
          <p:nvPr/>
        </p:nvSpPr>
        <p:spPr bwMode="auto">
          <a:xfrm>
            <a:off x="1365156" y="1670051"/>
            <a:ext cx="2413000" cy="126047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" name="Rectangle 85"/>
          <p:cNvSpPr>
            <a:spLocks noChangeArrowheads="1"/>
          </p:cNvSpPr>
          <p:nvPr/>
        </p:nvSpPr>
        <p:spPr bwMode="auto">
          <a:xfrm>
            <a:off x="214218" y="3649663"/>
            <a:ext cx="2230438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1" name="Rectangle 86"/>
          <p:cNvSpPr>
            <a:spLocks noChangeArrowheads="1"/>
          </p:cNvSpPr>
          <p:nvPr/>
        </p:nvSpPr>
        <p:spPr bwMode="auto">
          <a:xfrm>
            <a:off x="2444656" y="3651251"/>
            <a:ext cx="2232025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2" name="Rectangle 87"/>
          <p:cNvSpPr>
            <a:spLocks noChangeArrowheads="1"/>
          </p:cNvSpPr>
          <p:nvPr/>
        </p:nvSpPr>
        <p:spPr bwMode="auto">
          <a:xfrm>
            <a:off x="4676681" y="3649663"/>
            <a:ext cx="2232025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3" name="Rectangle 88"/>
          <p:cNvSpPr>
            <a:spLocks noChangeArrowheads="1"/>
          </p:cNvSpPr>
          <p:nvPr/>
        </p:nvSpPr>
        <p:spPr bwMode="auto">
          <a:xfrm>
            <a:off x="6908706" y="3649663"/>
            <a:ext cx="2232025" cy="1152525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4" name="Line 89"/>
          <p:cNvSpPr>
            <a:spLocks noChangeShapeType="1"/>
          </p:cNvSpPr>
          <p:nvPr/>
        </p:nvSpPr>
        <p:spPr bwMode="auto">
          <a:xfrm flipV="1">
            <a:off x="4676681" y="3651251"/>
            <a:ext cx="2232025" cy="1152525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5" name="Line 90"/>
          <p:cNvSpPr>
            <a:spLocks noChangeShapeType="1"/>
          </p:cNvSpPr>
          <p:nvPr/>
        </p:nvSpPr>
        <p:spPr bwMode="auto">
          <a:xfrm flipV="1">
            <a:off x="6908706" y="3651251"/>
            <a:ext cx="2232025" cy="1152525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6" name="Line 91"/>
          <p:cNvSpPr>
            <a:spLocks noChangeShapeType="1"/>
          </p:cNvSpPr>
          <p:nvPr/>
        </p:nvSpPr>
        <p:spPr bwMode="auto">
          <a:xfrm>
            <a:off x="4676681" y="3651251"/>
            <a:ext cx="2232025" cy="1116012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7" name="Line 92"/>
          <p:cNvSpPr>
            <a:spLocks noChangeShapeType="1"/>
          </p:cNvSpPr>
          <p:nvPr/>
        </p:nvSpPr>
        <p:spPr bwMode="auto">
          <a:xfrm>
            <a:off x="6908706" y="3651251"/>
            <a:ext cx="2232025" cy="1116012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8" name="Text Box 93"/>
          <p:cNvSpPr txBox="1">
            <a:spLocks noChangeArrowheads="1"/>
          </p:cNvSpPr>
          <p:nvPr/>
        </p:nvSpPr>
        <p:spPr bwMode="auto">
          <a:xfrm>
            <a:off x="31656" y="4875213"/>
            <a:ext cx="8651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This can be seen by considering either of the combinations which give zero </a:t>
            </a:r>
            <a:endParaRPr lang="en-GB" smtClean="0">
              <a:solidFill>
                <a:schemeClr val="hlink"/>
              </a:solidFill>
              <a:cs typeface="+mn-cs"/>
            </a:endParaRPr>
          </a:p>
        </p:txBody>
      </p:sp>
      <p:sp>
        <p:nvSpPr>
          <p:cNvPr id="79" name="Text Box 108"/>
          <p:cNvSpPr txBox="1">
            <a:spLocks noChangeArrowheads="1"/>
          </p:cNvSpPr>
          <p:nvPr/>
        </p:nvSpPr>
        <p:spPr bwMode="auto">
          <a:xfrm>
            <a:off x="372968" y="5341938"/>
            <a:ext cx="57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cs typeface="+mn-cs"/>
              </a:rPr>
              <a:t>e.g.</a:t>
            </a:r>
          </a:p>
        </p:txBody>
      </p:sp>
      <p:pic>
        <p:nvPicPr>
          <p:cNvPr id="80" name="Picture 11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56" y="6350001"/>
            <a:ext cx="4791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1" name="Picture 11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156" y="5845176"/>
            <a:ext cx="4700587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" name="Line 115"/>
          <p:cNvSpPr>
            <a:spLocks noChangeShapeType="1"/>
          </p:cNvSpPr>
          <p:nvPr/>
        </p:nvSpPr>
        <p:spPr bwMode="auto">
          <a:xfrm flipH="1">
            <a:off x="4424268" y="6205538"/>
            <a:ext cx="1044575" cy="180975"/>
          </a:xfrm>
          <a:prstGeom prst="line">
            <a:avLst/>
          </a:prstGeom>
          <a:noFill/>
          <a:ln w="22225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3" name="Picture 11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818" y="5341938"/>
            <a:ext cx="71850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4" name="Line 117"/>
          <p:cNvSpPr>
            <a:spLocks noChangeShapeType="1"/>
          </p:cNvSpPr>
          <p:nvPr/>
        </p:nvSpPr>
        <p:spPr bwMode="auto">
          <a:xfrm flipH="1">
            <a:off x="4460781" y="5702301"/>
            <a:ext cx="755650" cy="180975"/>
          </a:xfrm>
          <a:prstGeom prst="line">
            <a:avLst/>
          </a:prstGeom>
          <a:noFill/>
          <a:ln w="22225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081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11"/>
          <p:cNvSpPr txBox="1">
            <a:spLocks noChangeArrowheads="1"/>
          </p:cNvSpPr>
          <p:nvPr/>
        </p:nvSpPr>
        <p:spPr bwMode="auto">
          <a:xfrm>
            <a:off x="-55614" y="58800"/>
            <a:ext cx="9248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In practise, it is not that simple, QED corrections distort the measured line-shape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One particularly important correction: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initial state radiation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(</a:t>
            </a:r>
            <a:r>
              <a:rPr lang="en-GB" dirty="0" smtClean="0">
                <a:cs typeface="+mn-cs"/>
              </a:rPr>
              <a:t>ISR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) </a:t>
            </a:r>
          </a:p>
        </p:txBody>
      </p:sp>
      <p:grpSp>
        <p:nvGrpSpPr>
          <p:cNvPr id="6" name="Group 879"/>
          <p:cNvGrpSpPr>
            <a:grpSpLocks/>
          </p:cNvGrpSpPr>
          <p:nvPr/>
        </p:nvGrpSpPr>
        <p:grpSpPr bwMode="auto">
          <a:xfrm>
            <a:off x="52336" y="912813"/>
            <a:ext cx="9074150" cy="1189037"/>
            <a:chOff x="353" y="663"/>
            <a:chExt cx="5716" cy="749"/>
          </a:xfrm>
        </p:grpSpPr>
        <p:grpSp>
          <p:nvGrpSpPr>
            <p:cNvPr id="7" name="Group 850"/>
            <p:cNvGrpSpPr>
              <a:grpSpLocks/>
            </p:cNvGrpSpPr>
            <p:nvPr/>
          </p:nvGrpSpPr>
          <p:grpSpPr bwMode="auto">
            <a:xfrm>
              <a:off x="376" y="731"/>
              <a:ext cx="1179" cy="629"/>
              <a:chOff x="1079" y="737"/>
              <a:chExt cx="1179" cy="629"/>
            </a:xfrm>
          </p:grpSpPr>
          <p:sp>
            <p:nvSpPr>
              <p:cNvPr id="80" name="Freeform 851"/>
              <p:cNvSpPr>
                <a:spLocks noChangeAspect="1"/>
              </p:cNvSpPr>
              <p:nvPr/>
            </p:nvSpPr>
            <p:spPr bwMode="auto">
              <a:xfrm rot="-53778">
                <a:off x="1482" y="1028"/>
                <a:ext cx="426" cy="8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81" name="Group 852"/>
              <p:cNvGrpSpPr>
                <a:grpSpLocks noChangeAspect="1"/>
              </p:cNvGrpSpPr>
              <p:nvPr/>
            </p:nvGrpSpPr>
            <p:grpSpPr bwMode="auto">
              <a:xfrm rot="5400000">
                <a:off x="1234" y="1081"/>
                <a:ext cx="251" cy="232"/>
                <a:chOff x="2784" y="1440"/>
                <a:chExt cx="288" cy="288"/>
              </a:xfrm>
            </p:grpSpPr>
            <p:sp>
              <p:nvSpPr>
                <p:cNvPr id="98" name="Line 853"/>
                <p:cNvSpPr>
                  <a:spLocks noChangeAspect="1" noChangeShapeType="1"/>
                </p:cNvSpPr>
                <p:nvPr/>
              </p:nvSpPr>
              <p:spPr bwMode="auto">
                <a:xfrm>
                  <a:off x="2780" y="1442"/>
                  <a:ext cx="146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9" name="Line 854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78" y="1539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82" name="Group 855"/>
              <p:cNvGrpSpPr>
                <a:grpSpLocks noChangeAspect="1"/>
              </p:cNvGrpSpPr>
              <p:nvPr/>
            </p:nvGrpSpPr>
            <p:grpSpPr bwMode="auto">
              <a:xfrm>
                <a:off x="1247" y="820"/>
                <a:ext cx="234" cy="251"/>
                <a:chOff x="2784" y="1440"/>
                <a:chExt cx="288" cy="288"/>
              </a:xfrm>
            </p:grpSpPr>
            <p:sp>
              <p:nvSpPr>
                <p:cNvPr id="96" name="Line 856"/>
                <p:cNvSpPr>
                  <a:spLocks noChangeAspect="1" noChangeShapeType="1"/>
                </p:cNvSpPr>
                <p:nvPr/>
              </p:nvSpPr>
              <p:spPr bwMode="auto">
                <a:xfrm>
                  <a:off x="2784" y="1440"/>
                  <a:ext cx="144" cy="14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7" name="Line 857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0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83" name="Group 858"/>
              <p:cNvGrpSpPr>
                <a:grpSpLocks noChangeAspect="1"/>
              </p:cNvGrpSpPr>
              <p:nvPr/>
            </p:nvGrpSpPr>
            <p:grpSpPr bwMode="auto">
              <a:xfrm rot="-5400000">
                <a:off x="1900" y="833"/>
                <a:ext cx="250" cy="234"/>
                <a:chOff x="2784" y="1440"/>
                <a:chExt cx="288" cy="288"/>
              </a:xfrm>
            </p:grpSpPr>
            <p:sp>
              <p:nvSpPr>
                <p:cNvPr id="94" name="Line 859"/>
                <p:cNvSpPr>
                  <a:spLocks noChangeAspect="1" noChangeShapeType="1"/>
                </p:cNvSpPr>
                <p:nvPr/>
              </p:nvSpPr>
              <p:spPr bwMode="auto">
                <a:xfrm>
                  <a:off x="2786" y="143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5" name="Line 860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4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84" name="Group 861"/>
              <p:cNvGrpSpPr>
                <a:grpSpLocks noChangeAspect="1"/>
              </p:cNvGrpSpPr>
              <p:nvPr/>
            </p:nvGrpSpPr>
            <p:grpSpPr bwMode="auto">
              <a:xfrm rot="10800000">
                <a:off x="1908" y="1061"/>
                <a:ext cx="234" cy="251"/>
                <a:chOff x="2784" y="1440"/>
                <a:chExt cx="288" cy="288"/>
              </a:xfrm>
            </p:grpSpPr>
            <p:sp>
              <p:nvSpPr>
                <p:cNvPr id="92" name="Line 862"/>
                <p:cNvSpPr>
                  <a:spLocks noChangeAspect="1" noChangeShapeType="1"/>
                </p:cNvSpPr>
                <p:nvPr/>
              </p:nvSpPr>
              <p:spPr bwMode="auto">
                <a:xfrm>
                  <a:off x="2789" y="1440"/>
                  <a:ext cx="144" cy="14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93" name="Line 863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2" y="1538"/>
                  <a:ext cx="192" cy="193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85" name="Oval 864"/>
              <p:cNvSpPr>
                <a:spLocks noChangeAspect="1" noChangeArrowheads="1"/>
              </p:cNvSpPr>
              <p:nvPr/>
            </p:nvSpPr>
            <p:spPr bwMode="auto">
              <a:xfrm>
                <a:off x="1900" y="1040"/>
                <a:ext cx="48" cy="51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86" name="Oval 865"/>
              <p:cNvSpPr>
                <a:spLocks noChangeAspect="1" noChangeArrowheads="1"/>
              </p:cNvSpPr>
              <p:nvPr/>
            </p:nvSpPr>
            <p:spPr bwMode="auto">
              <a:xfrm>
                <a:off x="1442" y="1040"/>
                <a:ext cx="48" cy="51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87" name="Picture 866" descr="TP_tmp"/>
              <p:cNvPicPr>
                <a:picLocks noChangeAspect="1" noChangeArrowheads="1"/>
              </p:cNvPicPr>
              <p:nvPr>
                <p:custDataLst>
                  <p:tags r:id="rId3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" y="1243"/>
                <a:ext cx="90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88" name="Picture 867" descr="TP_tmp"/>
              <p:cNvPicPr>
                <a:picLocks noChangeAspect="1" noChangeArrowheads="1"/>
              </p:cNvPicPr>
              <p:nvPr>
                <p:custDataLst>
                  <p:tags r:id="rId3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" y="755"/>
                <a:ext cx="90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89" name="Picture 868" descr="TP_tmp"/>
              <p:cNvPicPr>
                <a:picLocks noChangeAspect="1" noChangeArrowheads="1"/>
              </p:cNvPicPr>
              <p:nvPr>
                <p:custDataLst>
                  <p:tags r:id="rId32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9" y="737"/>
                <a:ext cx="141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90" name="Picture 869" descr="TP_tmp"/>
              <p:cNvPicPr>
                <a:picLocks noChangeAspect="1" noChangeArrowheads="1"/>
              </p:cNvPicPr>
              <p:nvPr>
                <p:custDataLst>
                  <p:tags r:id="rId33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" y="1227"/>
                <a:ext cx="141" cy="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91" name="Picture 870" descr="TP_tmp"/>
              <p:cNvPicPr>
                <a:picLocks noChangeAspect="1" noChangeArrowheads="1"/>
              </p:cNvPicPr>
              <p:nvPr>
                <p:custDataLst>
                  <p:tags r:id="rId34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8" y="887"/>
                <a:ext cx="110" cy="1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" name="Group 876"/>
            <p:cNvGrpSpPr>
              <a:grpSpLocks/>
            </p:cNvGrpSpPr>
            <p:nvPr/>
          </p:nvGrpSpPr>
          <p:grpSpPr bwMode="auto">
            <a:xfrm>
              <a:off x="1964" y="663"/>
              <a:ext cx="4105" cy="749"/>
              <a:chOff x="2009" y="731"/>
              <a:chExt cx="4105" cy="749"/>
            </a:xfrm>
          </p:grpSpPr>
          <p:grpSp>
            <p:nvGrpSpPr>
              <p:cNvPr id="11" name="Group 849"/>
              <p:cNvGrpSpPr>
                <a:grpSpLocks/>
              </p:cNvGrpSpPr>
              <p:nvPr/>
            </p:nvGrpSpPr>
            <p:grpSpPr bwMode="auto">
              <a:xfrm>
                <a:off x="2054" y="777"/>
                <a:ext cx="1179" cy="629"/>
                <a:chOff x="1079" y="737"/>
                <a:chExt cx="1179" cy="629"/>
              </a:xfrm>
            </p:grpSpPr>
            <p:sp>
              <p:nvSpPr>
                <p:cNvPr id="60" name="Freeform 756"/>
                <p:cNvSpPr>
                  <a:spLocks noChangeAspect="1"/>
                </p:cNvSpPr>
                <p:nvPr/>
              </p:nvSpPr>
              <p:spPr bwMode="auto">
                <a:xfrm rot="-53778">
                  <a:off x="1482" y="1028"/>
                  <a:ext cx="426" cy="83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grpSp>
              <p:nvGrpSpPr>
                <p:cNvPr id="61" name="Group 757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1234" y="1081"/>
                  <a:ext cx="251" cy="232"/>
                  <a:chOff x="2784" y="1440"/>
                  <a:chExt cx="288" cy="288"/>
                </a:xfrm>
              </p:grpSpPr>
              <p:sp>
                <p:nvSpPr>
                  <p:cNvPr id="78" name="Line 75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0" y="1442"/>
                    <a:ext cx="146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9" name="Line 75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78" y="1539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2" name="Group 760"/>
                <p:cNvGrpSpPr>
                  <a:grpSpLocks noChangeAspect="1"/>
                </p:cNvGrpSpPr>
                <p:nvPr/>
              </p:nvGrpSpPr>
              <p:grpSpPr bwMode="auto">
                <a:xfrm>
                  <a:off x="1247" y="820"/>
                  <a:ext cx="234" cy="251"/>
                  <a:chOff x="2784" y="1440"/>
                  <a:chExt cx="288" cy="288"/>
                </a:xfrm>
              </p:grpSpPr>
              <p:sp>
                <p:nvSpPr>
                  <p:cNvPr id="76" name="Line 76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4" y="1440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7" name="Line 762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0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3" name="Group 763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1900" y="833"/>
                  <a:ext cx="250" cy="234"/>
                  <a:chOff x="2784" y="1440"/>
                  <a:chExt cx="288" cy="288"/>
                </a:xfrm>
              </p:grpSpPr>
              <p:sp>
                <p:nvSpPr>
                  <p:cNvPr id="74" name="Line 76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6" y="1438"/>
                    <a:ext cx="144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5" name="Line 765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4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64" name="Group 766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1908" y="1061"/>
                  <a:ext cx="234" cy="251"/>
                  <a:chOff x="2784" y="1440"/>
                  <a:chExt cx="288" cy="288"/>
                </a:xfrm>
              </p:grpSpPr>
              <p:sp>
                <p:nvSpPr>
                  <p:cNvPr id="72" name="Line 767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9" y="1440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73" name="Line 768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2" y="1538"/>
                    <a:ext cx="192" cy="193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65" name="Oval 769"/>
                <p:cNvSpPr>
                  <a:spLocks noChangeAspect="1" noChangeArrowheads="1"/>
                </p:cNvSpPr>
                <p:nvPr/>
              </p:nvSpPr>
              <p:spPr bwMode="auto">
                <a:xfrm>
                  <a:off x="1900" y="1040"/>
                  <a:ext cx="48" cy="51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66" name="Oval 770"/>
                <p:cNvSpPr>
                  <a:spLocks noChangeAspect="1" noChangeArrowheads="1"/>
                </p:cNvSpPr>
                <p:nvPr/>
              </p:nvSpPr>
              <p:spPr bwMode="auto">
                <a:xfrm>
                  <a:off x="1442" y="1040"/>
                  <a:ext cx="48" cy="51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67" name="Picture 771" descr="TP_tmp"/>
                <p:cNvPicPr>
                  <a:picLocks noChangeAspect="1" noChangeArrowheads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8" y="1243"/>
                  <a:ext cx="90" cy="1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8" name="Picture 772" descr="TP_tmp"/>
                <p:cNvPicPr>
                  <a:picLocks noChangeAspect="1" noChangeArrowheads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8" y="755"/>
                  <a:ext cx="90" cy="1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69" name="Picture 773" descr="TP_tmp"/>
                <p:cNvPicPr>
                  <a:picLocks noChangeAspect="1" noChangeArrowheads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79" y="737"/>
                  <a:ext cx="141" cy="1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0" name="Picture 774" descr="TP_tmp"/>
                <p:cNvPicPr>
                  <a:picLocks noChangeAspect="1" noChangeArrowheads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5" y="1227"/>
                  <a:ext cx="141" cy="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1" name="Picture 775" descr="TP_tmp"/>
                <p:cNvPicPr>
                  <a:picLocks noChangeAspect="1" noChangeArrowheads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48" y="887"/>
                  <a:ext cx="110" cy="1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2" name="Group 848"/>
              <p:cNvGrpSpPr>
                <a:grpSpLocks/>
              </p:cNvGrpSpPr>
              <p:nvPr/>
            </p:nvGrpSpPr>
            <p:grpSpPr bwMode="auto">
              <a:xfrm>
                <a:off x="3483" y="777"/>
                <a:ext cx="1179" cy="666"/>
                <a:chOff x="3166" y="746"/>
                <a:chExt cx="1179" cy="666"/>
              </a:xfrm>
            </p:grpSpPr>
            <p:sp>
              <p:nvSpPr>
                <p:cNvPr id="38" name="Freeform 803"/>
                <p:cNvSpPr>
                  <a:spLocks noChangeAspect="1"/>
                </p:cNvSpPr>
                <p:nvPr/>
              </p:nvSpPr>
              <p:spPr bwMode="auto">
                <a:xfrm rot="-53778">
                  <a:off x="3569" y="1037"/>
                  <a:ext cx="426" cy="83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grpSp>
              <p:nvGrpSpPr>
                <p:cNvPr id="39" name="Group 804"/>
                <p:cNvGrpSpPr>
                  <a:grpSpLocks noChangeAspect="1"/>
                </p:cNvGrpSpPr>
                <p:nvPr/>
              </p:nvGrpSpPr>
              <p:grpSpPr bwMode="auto">
                <a:xfrm rot="5400000">
                  <a:off x="3321" y="1090"/>
                  <a:ext cx="251" cy="232"/>
                  <a:chOff x="2784" y="1440"/>
                  <a:chExt cx="288" cy="288"/>
                </a:xfrm>
              </p:grpSpPr>
              <p:sp>
                <p:nvSpPr>
                  <p:cNvPr id="58" name="Line 805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0" y="1442"/>
                    <a:ext cx="146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9" name="Line 806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78" y="1539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40" name="Group 807"/>
                <p:cNvGrpSpPr>
                  <a:grpSpLocks noChangeAspect="1"/>
                </p:cNvGrpSpPr>
                <p:nvPr/>
              </p:nvGrpSpPr>
              <p:grpSpPr bwMode="auto">
                <a:xfrm>
                  <a:off x="3334" y="829"/>
                  <a:ext cx="234" cy="251"/>
                  <a:chOff x="2784" y="1440"/>
                  <a:chExt cx="288" cy="288"/>
                </a:xfrm>
              </p:grpSpPr>
              <p:sp>
                <p:nvSpPr>
                  <p:cNvPr id="56" name="Line 808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4" y="1440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7" name="Line 809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0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41" name="Group 810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3987" y="842"/>
                  <a:ext cx="250" cy="234"/>
                  <a:chOff x="2784" y="1440"/>
                  <a:chExt cx="288" cy="288"/>
                </a:xfrm>
              </p:grpSpPr>
              <p:sp>
                <p:nvSpPr>
                  <p:cNvPr id="54" name="Line 811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6" y="1438"/>
                    <a:ext cx="144" cy="144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5" name="Line 812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4" y="1536"/>
                    <a:ext cx="192" cy="192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grpSp>
              <p:nvGrpSpPr>
                <p:cNvPr id="42" name="Group 813"/>
                <p:cNvGrpSpPr>
                  <a:grpSpLocks noChangeAspect="1"/>
                </p:cNvGrpSpPr>
                <p:nvPr/>
              </p:nvGrpSpPr>
              <p:grpSpPr bwMode="auto">
                <a:xfrm rot="10800000">
                  <a:off x="3995" y="1070"/>
                  <a:ext cx="234" cy="251"/>
                  <a:chOff x="2784" y="1440"/>
                  <a:chExt cx="288" cy="288"/>
                </a:xfrm>
              </p:grpSpPr>
              <p:sp>
                <p:nvSpPr>
                  <p:cNvPr id="52" name="Line 814"/>
                  <p:cNvSpPr>
                    <a:spLocks noChangeAspect="1" noChangeShapeType="1"/>
                  </p:cNvSpPr>
                  <p:nvPr/>
                </p:nvSpPr>
                <p:spPr bwMode="auto">
                  <a:xfrm>
                    <a:off x="2789" y="1440"/>
                    <a:ext cx="144" cy="145"/>
                  </a:xfrm>
                  <a:prstGeom prst="line">
                    <a:avLst/>
                  </a:prstGeom>
                  <a:noFill/>
                  <a:ln w="28575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  <p:sp>
                <p:nvSpPr>
                  <p:cNvPr id="53" name="Line 815"/>
                  <p:cNvSpPr>
                    <a:spLocks noChangeAspect="1" noChangeShapeType="1"/>
                  </p:cNvSpPr>
                  <p:nvPr/>
                </p:nvSpPr>
                <p:spPr bwMode="auto">
                  <a:xfrm flipH="1" flipV="1">
                    <a:off x="2882" y="1538"/>
                    <a:ext cx="192" cy="193"/>
                  </a:xfrm>
                  <a:prstGeom prst="line">
                    <a:avLst/>
                  </a:prstGeom>
                  <a:noFill/>
                  <a:ln w="28575">
                    <a:solidFill>
                      <a:srgbClr val="000080"/>
                    </a:solidFill>
                    <a:round/>
                    <a:headEnd/>
                    <a:tailEnd type="arrow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>
                      <a:cs typeface="+mn-cs"/>
                    </a:endParaRPr>
                  </a:p>
                </p:txBody>
              </p:sp>
            </p:grpSp>
            <p:sp>
              <p:nvSpPr>
                <p:cNvPr id="43" name="Oval 816"/>
                <p:cNvSpPr>
                  <a:spLocks noChangeAspect="1" noChangeArrowheads="1"/>
                </p:cNvSpPr>
                <p:nvPr/>
              </p:nvSpPr>
              <p:spPr bwMode="auto">
                <a:xfrm>
                  <a:off x="3987" y="1049"/>
                  <a:ext cx="48" cy="51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4" name="Oval 817"/>
                <p:cNvSpPr>
                  <a:spLocks noChangeAspect="1" noChangeArrowheads="1"/>
                </p:cNvSpPr>
                <p:nvPr/>
              </p:nvSpPr>
              <p:spPr bwMode="auto">
                <a:xfrm>
                  <a:off x="3529" y="1049"/>
                  <a:ext cx="48" cy="51"/>
                </a:xfrm>
                <a:prstGeom prst="ellipse">
                  <a:avLst/>
                </a:prstGeom>
                <a:solidFill>
                  <a:srgbClr val="CC00C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45" name="Picture 818" descr="TP_tmp"/>
                <p:cNvPicPr>
                  <a:picLocks noChangeAspect="1" noChangeArrowheads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5" y="1252"/>
                  <a:ext cx="90" cy="1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819" descr="TP_tmp"/>
                <p:cNvPicPr>
                  <a:picLocks noChangeAspect="1" noChangeArrowheads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55" y="764"/>
                  <a:ext cx="90" cy="1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820" descr="TP_tmp"/>
                <p:cNvPicPr>
                  <a:picLocks noChangeAspect="1" noChangeArrowheads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6" y="746"/>
                  <a:ext cx="141" cy="12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8" name="Picture 821" descr="TP_tmp"/>
                <p:cNvPicPr>
                  <a:picLocks noChangeAspect="1" noChangeArrowheads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82" y="1236"/>
                  <a:ext cx="141" cy="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822" descr="TP_tmp"/>
                <p:cNvPicPr>
                  <a:picLocks noChangeAspect="1" noChangeArrowheads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5" y="896"/>
                  <a:ext cx="110" cy="1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50" name="Freeform 823"/>
                <p:cNvSpPr>
                  <a:spLocks noChangeAspect="1"/>
                </p:cNvSpPr>
                <p:nvPr/>
              </p:nvSpPr>
              <p:spPr bwMode="auto">
                <a:xfrm rot="704519">
                  <a:off x="3396" y="1266"/>
                  <a:ext cx="359" cy="78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6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51" name="Picture 824" descr="TP_tmp"/>
                <p:cNvPicPr>
                  <a:picLocks noChangeAspect="1" noChangeArrowheads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71" y="1274"/>
                  <a:ext cx="97" cy="1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13" name="Freeform 826"/>
              <p:cNvSpPr>
                <a:spLocks noChangeAspect="1"/>
              </p:cNvSpPr>
              <p:nvPr/>
            </p:nvSpPr>
            <p:spPr bwMode="auto">
              <a:xfrm rot="-53778">
                <a:off x="5315" y="1074"/>
                <a:ext cx="426" cy="8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14" name="Group 827"/>
              <p:cNvGrpSpPr>
                <a:grpSpLocks noChangeAspect="1"/>
              </p:cNvGrpSpPr>
              <p:nvPr/>
            </p:nvGrpSpPr>
            <p:grpSpPr bwMode="auto">
              <a:xfrm rot="5400000">
                <a:off x="5067" y="1127"/>
                <a:ext cx="251" cy="232"/>
                <a:chOff x="2784" y="1440"/>
                <a:chExt cx="288" cy="288"/>
              </a:xfrm>
            </p:grpSpPr>
            <p:sp>
              <p:nvSpPr>
                <p:cNvPr id="36" name="Line 828"/>
                <p:cNvSpPr>
                  <a:spLocks noChangeAspect="1" noChangeShapeType="1"/>
                </p:cNvSpPr>
                <p:nvPr/>
              </p:nvSpPr>
              <p:spPr bwMode="auto">
                <a:xfrm>
                  <a:off x="2780" y="1442"/>
                  <a:ext cx="146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7" name="Line 829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78" y="1539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5" name="Group 830"/>
              <p:cNvGrpSpPr>
                <a:grpSpLocks noChangeAspect="1"/>
              </p:cNvGrpSpPr>
              <p:nvPr/>
            </p:nvGrpSpPr>
            <p:grpSpPr bwMode="auto">
              <a:xfrm>
                <a:off x="5080" y="866"/>
                <a:ext cx="234" cy="251"/>
                <a:chOff x="2784" y="1440"/>
                <a:chExt cx="288" cy="288"/>
              </a:xfrm>
            </p:grpSpPr>
            <p:sp>
              <p:nvSpPr>
                <p:cNvPr id="34" name="Line 831"/>
                <p:cNvSpPr>
                  <a:spLocks noChangeAspect="1" noChangeShapeType="1"/>
                </p:cNvSpPr>
                <p:nvPr/>
              </p:nvSpPr>
              <p:spPr bwMode="auto">
                <a:xfrm>
                  <a:off x="2784" y="1440"/>
                  <a:ext cx="144" cy="14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5" name="Line 832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0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6" name="Group 833"/>
              <p:cNvGrpSpPr>
                <a:grpSpLocks noChangeAspect="1"/>
              </p:cNvGrpSpPr>
              <p:nvPr/>
            </p:nvGrpSpPr>
            <p:grpSpPr bwMode="auto">
              <a:xfrm rot="-5400000">
                <a:off x="5733" y="879"/>
                <a:ext cx="250" cy="234"/>
                <a:chOff x="2784" y="1440"/>
                <a:chExt cx="288" cy="288"/>
              </a:xfrm>
            </p:grpSpPr>
            <p:sp>
              <p:nvSpPr>
                <p:cNvPr id="32" name="Line 834"/>
                <p:cNvSpPr>
                  <a:spLocks noChangeAspect="1" noChangeShapeType="1"/>
                </p:cNvSpPr>
                <p:nvPr/>
              </p:nvSpPr>
              <p:spPr bwMode="auto">
                <a:xfrm>
                  <a:off x="2786" y="143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" name="Line 835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4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7" name="Group 836"/>
              <p:cNvGrpSpPr>
                <a:grpSpLocks noChangeAspect="1"/>
              </p:cNvGrpSpPr>
              <p:nvPr/>
            </p:nvGrpSpPr>
            <p:grpSpPr bwMode="auto">
              <a:xfrm rot="10800000">
                <a:off x="5741" y="1107"/>
                <a:ext cx="234" cy="251"/>
                <a:chOff x="2784" y="1440"/>
                <a:chExt cx="288" cy="288"/>
              </a:xfrm>
            </p:grpSpPr>
            <p:sp>
              <p:nvSpPr>
                <p:cNvPr id="30" name="Line 837"/>
                <p:cNvSpPr>
                  <a:spLocks noChangeAspect="1" noChangeShapeType="1"/>
                </p:cNvSpPr>
                <p:nvPr/>
              </p:nvSpPr>
              <p:spPr bwMode="auto">
                <a:xfrm>
                  <a:off x="2789" y="1440"/>
                  <a:ext cx="144" cy="14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1" name="Line 838"/>
                <p:cNvSpPr>
                  <a:spLocks noChangeAspect="1" noChangeShapeType="1"/>
                </p:cNvSpPr>
                <p:nvPr/>
              </p:nvSpPr>
              <p:spPr bwMode="auto">
                <a:xfrm flipH="1" flipV="1">
                  <a:off x="2882" y="1538"/>
                  <a:ext cx="192" cy="193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18" name="Oval 839"/>
              <p:cNvSpPr>
                <a:spLocks noChangeAspect="1" noChangeArrowheads="1"/>
              </p:cNvSpPr>
              <p:nvPr/>
            </p:nvSpPr>
            <p:spPr bwMode="auto">
              <a:xfrm>
                <a:off x="5733" y="1086"/>
                <a:ext cx="48" cy="51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9" name="Oval 840"/>
              <p:cNvSpPr>
                <a:spLocks noChangeAspect="1" noChangeArrowheads="1"/>
              </p:cNvSpPr>
              <p:nvPr/>
            </p:nvSpPr>
            <p:spPr bwMode="auto">
              <a:xfrm>
                <a:off x="5275" y="1086"/>
                <a:ext cx="48" cy="51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20" name="Picture 841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1" y="1289"/>
                <a:ext cx="90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842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1" y="801"/>
                <a:ext cx="90" cy="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843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2" y="783"/>
                <a:ext cx="141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844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8" y="1273"/>
                <a:ext cx="141" cy="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845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1" y="1185"/>
                <a:ext cx="110" cy="1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5" name="Freeform 846"/>
              <p:cNvSpPr>
                <a:spLocks noChangeAspect="1"/>
              </p:cNvSpPr>
              <p:nvPr/>
            </p:nvSpPr>
            <p:spPr bwMode="auto">
              <a:xfrm rot="-780646">
                <a:off x="5138" y="857"/>
                <a:ext cx="359" cy="78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26" name="Picture 847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4" y="799"/>
                <a:ext cx="97" cy="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871" descr="TP_tmp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6" y="1026"/>
                <a:ext cx="129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8" name="Picture 872" descr="TP_tmp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7" y="1026"/>
                <a:ext cx="129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Rectangle 874"/>
              <p:cNvSpPr>
                <a:spLocks noChangeArrowheads="1"/>
              </p:cNvSpPr>
              <p:nvPr/>
            </p:nvSpPr>
            <p:spPr bwMode="auto">
              <a:xfrm>
                <a:off x="2009" y="731"/>
                <a:ext cx="4105" cy="749"/>
              </a:xfrm>
              <a:prstGeom prst="rect">
                <a:avLst/>
              </a:prstGeom>
              <a:noFill/>
              <a:ln w="22225" cap="rnd">
                <a:solidFill>
                  <a:srgbClr val="FF66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sp>
          <p:nvSpPr>
            <p:cNvPr id="9" name="Rectangle 877"/>
            <p:cNvSpPr>
              <a:spLocks noChangeArrowheads="1"/>
            </p:cNvSpPr>
            <p:nvPr/>
          </p:nvSpPr>
          <p:spPr bwMode="auto">
            <a:xfrm>
              <a:off x="353" y="663"/>
              <a:ext cx="1248" cy="749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AutoShape 878"/>
            <p:cNvSpPr>
              <a:spLocks noChangeArrowheads="1"/>
            </p:cNvSpPr>
            <p:nvPr/>
          </p:nvSpPr>
          <p:spPr bwMode="auto">
            <a:xfrm>
              <a:off x="1647" y="935"/>
              <a:ext cx="249" cy="158"/>
            </a:xfrm>
            <a:prstGeom prst="rightArrow">
              <a:avLst>
                <a:gd name="adj1" fmla="val 50000"/>
                <a:gd name="adj2" fmla="val 39399"/>
              </a:avLst>
            </a:prstGeom>
            <a:solidFill>
              <a:srgbClr val="FFFF00"/>
            </a:solidFill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00" name="Text Box 880"/>
          <p:cNvSpPr txBox="1">
            <a:spLocks noChangeArrowheads="1"/>
          </p:cNvSpPr>
          <p:nvPr/>
        </p:nvSpPr>
        <p:spPr bwMode="auto">
          <a:xfrm>
            <a:off x="-55614" y="2101850"/>
            <a:ext cx="8664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Initial state radiation reduces the centre-of-mass energy of the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e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+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e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-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collision</a:t>
            </a:r>
          </a:p>
        </p:txBody>
      </p:sp>
      <p:sp>
        <p:nvSpPr>
          <p:cNvPr id="101" name="Line 882"/>
          <p:cNvSpPr>
            <a:spLocks noChangeShapeType="1"/>
          </p:cNvSpPr>
          <p:nvPr/>
        </p:nvSpPr>
        <p:spPr bwMode="auto">
          <a:xfrm flipH="1">
            <a:off x="1349324" y="2862263"/>
            <a:ext cx="684212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2" name="Picture 88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4" y="2703513"/>
            <a:ext cx="320675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3" name="Picture 88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461" y="2789238"/>
            <a:ext cx="320675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4" name="Picture 88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1" y="2606675"/>
            <a:ext cx="201613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5" name="Picture 887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36" y="2605088"/>
            <a:ext cx="203200" cy="17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6" name="Picture 88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374" y="2641600"/>
            <a:ext cx="10509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7" name="Text Box 889"/>
          <p:cNvSpPr txBox="1">
            <a:spLocks noChangeArrowheads="1"/>
          </p:cNvSpPr>
          <p:nvPr/>
        </p:nvSpPr>
        <p:spPr bwMode="auto">
          <a:xfrm>
            <a:off x="177749" y="3030538"/>
            <a:ext cx="1171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becomes</a:t>
            </a:r>
          </a:p>
        </p:txBody>
      </p:sp>
      <p:sp>
        <p:nvSpPr>
          <p:cNvPr id="108" name="Rectangle 899"/>
          <p:cNvSpPr>
            <a:spLocks noChangeArrowheads="1"/>
          </p:cNvSpPr>
          <p:nvPr/>
        </p:nvSpPr>
        <p:spPr bwMode="auto">
          <a:xfrm>
            <a:off x="196799" y="2532063"/>
            <a:ext cx="3995737" cy="541337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09" name="Group 902"/>
          <p:cNvGrpSpPr>
            <a:grpSpLocks/>
          </p:cNvGrpSpPr>
          <p:nvPr/>
        </p:nvGrpSpPr>
        <p:grpSpPr bwMode="auto">
          <a:xfrm>
            <a:off x="196799" y="3395663"/>
            <a:ext cx="4032250" cy="541337"/>
            <a:chOff x="512" y="2205"/>
            <a:chExt cx="2540" cy="341"/>
          </a:xfrm>
        </p:grpSpPr>
        <p:sp>
          <p:nvSpPr>
            <p:cNvPr id="110" name="Line 890"/>
            <p:cNvSpPr>
              <a:spLocks noChangeShapeType="1"/>
            </p:cNvSpPr>
            <p:nvPr/>
          </p:nvSpPr>
          <p:spPr bwMode="auto">
            <a:xfrm>
              <a:off x="595" y="2414"/>
              <a:ext cx="43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1" name="Line 891"/>
            <p:cNvSpPr>
              <a:spLocks noChangeShapeType="1"/>
            </p:cNvSpPr>
            <p:nvPr/>
          </p:nvSpPr>
          <p:spPr bwMode="auto">
            <a:xfrm flipH="1">
              <a:off x="1094" y="2409"/>
              <a:ext cx="325" cy="5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2" name="Picture 89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" y="2228"/>
              <a:ext cx="133" cy="1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3" name="Picture 896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6" y="2228"/>
              <a:ext cx="454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4" name="Picture 898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" y="2228"/>
              <a:ext cx="1324" cy="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5" name="Rectangle 900"/>
            <p:cNvSpPr>
              <a:spLocks noChangeArrowheads="1"/>
            </p:cNvSpPr>
            <p:nvPr/>
          </p:nvSpPr>
          <p:spPr bwMode="auto">
            <a:xfrm>
              <a:off x="512" y="2205"/>
              <a:ext cx="2540" cy="341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16" name="Line 901"/>
          <p:cNvSpPr>
            <a:spLocks noChangeShapeType="1"/>
          </p:cNvSpPr>
          <p:nvPr/>
        </p:nvSpPr>
        <p:spPr bwMode="auto">
          <a:xfrm>
            <a:off x="628599" y="2857500"/>
            <a:ext cx="684212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17" name="Picture 90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6" y="4376738"/>
            <a:ext cx="370998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8" name="Text Box 904"/>
          <p:cNvSpPr txBox="1">
            <a:spLocks noChangeArrowheads="1"/>
          </p:cNvSpPr>
          <p:nvPr/>
        </p:nvSpPr>
        <p:spPr bwMode="auto">
          <a:xfrm>
            <a:off x="-19101" y="3973513"/>
            <a:ext cx="4727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Measured cross section can be written:</a:t>
            </a:r>
          </a:p>
        </p:txBody>
      </p:sp>
      <p:grpSp>
        <p:nvGrpSpPr>
          <p:cNvPr id="119" name="Group 907"/>
          <p:cNvGrpSpPr>
            <a:grpSpLocks/>
          </p:cNvGrpSpPr>
          <p:nvPr/>
        </p:nvGrpSpPr>
        <p:grpSpPr bwMode="auto">
          <a:xfrm>
            <a:off x="449211" y="4879975"/>
            <a:ext cx="4183063" cy="539750"/>
            <a:chOff x="512" y="3203"/>
            <a:chExt cx="2635" cy="340"/>
          </a:xfrm>
        </p:grpSpPr>
        <p:sp>
          <p:nvSpPr>
            <p:cNvPr id="120" name="Text Box 905"/>
            <p:cNvSpPr txBox="1">
              <a:spLocks noChangeArrowheads="1"/>
            </p:cNvSpPr>
            <p:nvPr/>
          </p:nvSpPr>
          <p:spPr bwMode="auto">
            <a:xfrm>
              <a:off x="512" y="3203"/>
              <a:ext cx="2635" cy="34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1400" smtClean="0">
                  <a:solidFill>
                    <a:srgbClr val="FF0000"/>
                  </a:solidFill>
                  <a:cs typeface="+mn-cs"/>
                </a:rPr>
                <a:t>Probability of e+e- colliding with C.o.M. energy </a:t>
              </a:r>
            </a:p>
            <a:p>
              <a:pPr>
                <a:defRPr/>
              </a:pPr>
              <a:r>
                <a:rPr lang="en-GB" sz="1400" smtClean="0">
                  <a:cs typeface="+mn-cs"/>
                </a:rPr>
                <a:t>E</a:t>
              </a:r>
              <a:r>
                <a:rPr lang="en-GB" sz="1400" smtClean="0">
                  <a:solidFill>
                    <a:srgbClr val="FF0000"/>
                  </a:solidFill>
                  <a:cs typeface="+mn-cs"/>
                </a:rPr>
                <a:t>  when C.o.M energy before radiation is </a:t>
              </a:r>
              <a:r>
                <a:rPr lang="en-GB" sz="1400" smtClean="0">
                  <a:cs typeface="+mn-cs"/>
                </a:rPr>
                <a:t>E</a:t>
              </a:r>
            </a:p>
          </p:txBody>
        </p:sp>
        <p:sp>
          <p:nvSpPr>
            <p:cNvPr id="121" name="Line 906"/>
            <p:cNvSpPr>
              <a:spLocks noChangeShapeType="1"/>
            </p:cNvSpPr>
            <p:nvPr/>
          </p:nvSpPr>
          <p:spPr bwMode="auto">
            <a:xfrm flipV="1">
              <a:off x="671" y="3385"/>
              <a:ext cx="0" cy="22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22" name="Line 908"/>
          <p:cNvSpPr>
            <a:spLocks noChangeShapeType="1"/>
          </p:cNvSpPr>
          <p:nvPr/>
        </p:nvSpPr>
        <p:spPr bwMode="auto">
          <a:xfrm flipV="1">
            <a:off x="3005086" y="4629150"/>
            <a:ext cx="254000" cy="25241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23" name="Group 912"/>
          <p:cNvGrpSpPr>
            <a:grpSpLocks/>
          </p:cNvGrpSpPr>
          <p:nvPr/>
        </p:nvGrpSpPr>
        <p:grpSpPr bwMode="auto">
          <a:xfrm>
            <a:off x="-19101" y="5484813"/>
            <a:ext cx="5083175" cy="915987"/>
            <a:chOff x="240" y="3562"/>
            <a:chExt cx="3202" cy="577"/>
          </a:xfrm>
        </p:grpSpPr>
        <p:sp>
          <p:nvSpPr>
            <p:cNvPr id="124" name="Text Box 909"/>
            <p:cNvSpPr txBox="1">
              <a:spLocks noChangeArrowheads="1"/>
            </p:cNvSpPr>
            <p:nvPr/>
          </p:nvSpPr>
          <p:spPr bwMode="auto">
            <a:xfrm>
              <a:off x="240" y="3562"/>
              <a:ext cx="3202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Fortunately can calculate                  very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precisely, just QED, and can then obtain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Z line-shape from measured cross section </a:t>
              </a:r>
            </a:p>
          </p:txBody>
        </p:sp>
        <p:pic>
          <p:nvPicPr>
            <p:cNvPr id="125" name="Picture 911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8" y="3589"/>
              <a:ext cx="626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26" name="Text Box 913"/>
          <p:cNvSpPr txBox="1">
            <a:spLocks noChangeArrowheads="1"/>
          </p:cNvSpPr>
          <p:nvPr/>
        </p:nvSpPr>
        <p:spPr bwMode="auto">
          <a:xfrm>
            <a:off x="5587156" y="2562984"/>
            <a:ext cx="31162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b="0" dirty="0" smtClean="0">
                <a:solidFill>
                  <a:schemeClr val="hlink"/>
                </a:solidFill>
                <a:cs typeface="+mn-cs"/>
              </a:rPr>
              <a:t>Physics Reports, 427 (2006) 257-454</a:t>
            </a:r>
          </a:p>
        </p:txBody>
      </p:sp>
      <p:pic>
        <p:nvPicPr>
          <p:cNvPr id="127" name="Picture 710" descr="zpeak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25" y="2917825"/>
            <a:ext cx="428942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8111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750"/>
          <p:cNvSpPr txBox="1">
            <a:spLocks noChangeArrowheads="1"/>
          </p:cNvSpPr>
          <p:nvPr/>
        </p:nvSpPr>
        <p:spPr bwMode="auto">
          <a:xfrm>
            <a:off x="0" y="122823"/>
            <a:ext cx="91344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principle the measurement of           and           is rather simple: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run accelerator at different energies, measure cross sections, account for ISR,  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then find peak and FWHM   </a:t>
            </a:r>
          </a:p>
        </p:txBody>
      </p:sp>
      <p:pic>
        <p:nvPicPr>
          <p:cNvPr id="4" name="Picture 75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360" y="230773"/>
            <a:ext cx="377825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75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71" y="194261"/>
            <a:ext cx="34925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758"/>
          <p:cNvSpPr txBox="1">
            <a:spLocks noChangeArrowheads="1"/>
          </p:cNvSpPr>
          <p:nvPr/>
        </p:nvSpPr>
        <p:spPr bwMode="auto">
          <a:xfrm>
            <a:off x="0" y="2029168"/>
            <a:ext cx="90836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To achieve this level of precision 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–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need to know energy of the colliding beams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to better than 0.002 % : sensitive to unusual systematic effects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…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grpSp>
        <p:nvGrpSpPr>
          <p:cNvPr id="7" name="Group 770"/>
          <p:cNvGrpSpPr>
            <a:grpSpLocks/>
          </p:cNvGrpSpPr>
          <p:nvPr/>
        </p:nvGrpSpPr>
        <p:grpSpPr bwMode="auto">
          <a:xfrm>
            <a:off x="973138" y="1092786"/>
            <a:ext cx="3492500" cy="433387"/>
            <a:chOff x="897" y="1048"/>
            <a:chExt cx="2200" cy="273"/>
          </a:xfrm>
        </p:grpSpPr>
        <p:pic>
          <p:nvPicPr>
            <p:cNvPr id="8" name="Picture 760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" y="1116"/>
              <a:ext cx="213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" name="Rectangle 763"/>
            <p:cNvSpPr>
              <a:spLocks noChangeArrowheads="1"/>
            </p:cNvSpPr>
            <p:nvPr/>
          </p:nvSpPr>
          <p:spPr bwMode="auto">
            <a:xfrm>
              <a:off x="897" y="1048"/>
              <a:ext cx="2200" cy="273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10" name="Group 769"/>
          <p:cNvGrpSpPr>
            <a:grpSpLocks/>
          </p:cNvGrpSpPr>
          <p:nvPr/>
        </p:nvGrpSpPr>
        <p:grpSpPr bwMode="auto">
          <a:xfrm>
            <a:off x="4789488" y="1091198"/>
            <a:ext cx="3494087" cy="433388"/>
            <a:chOff x="897" y="1388"/>
            <a:chExt cx="2200" cy="273"/>
          </a:xfrm>
        </p:grpSpPr>
        <p:pic>
          <p:nvPicPr>
            <p:cNvPr id="11" name="Picture 762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" y="1454"/>
              <a:ext cx="2024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" name="Rectangle 764"/>
            <p:cNvSpPr>
              <a:spLocks noChangeArrowheads="1"/>
            </p:cNvSpPr>
            <p:nvPr/>
          </p:nvSpPr>
          <p:spPr bwMode="auto">
            <a:xfrm>
              <a:off x="897" y="1388"/>
              <a:ext cx="2200" cy="273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3" name="Text Box 766"/>
          <p:cNvSpPr txBox="1">
            <a:spLocks noChangeArrowheads="1"/>
          </p:cNvSpPr>
          <p:nvPr/>
        </p:nvSpPr>
        <p:spPr bwMode="auto">
          <a:xfrm>
            <a:off x="2553" y="1678150"/>
            <a:ext cx="35941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0.002 % measurement of </a:t>
            </a:r>
            <a:r>
              <a:rPr lang="en-GB" dirty="0" err="1" smtClean="0">
                <a:solidFill>
                  <a:srgbClr val="FF0000"/>
                </a:solidFill>
                <a:cs typeface="+mn-cs"/>
              </a:rPr>
              <a:t>m</a:t>
            </a:r>
            <a:r>
              <a:rPr lang="en-GB" baseline="-25000" dirty="0" err="1" smtClean="0">
                <a:solidFill>
                  <a:srgbClr val="FF0000"/>
                </a:solidFill>
                <a:cs typeface="+mn-cs"/>
              </a:rPr>
              <a:t>Z</a:t>
            </a:r>
            <a:r>
              <a:rPr lang="en-GB" baseline="-25000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!</a:t>
            </a:r>
          </a:p>
        </p:txBody>
      </p:sp>
      <p:pic>
        <p:nvPicPr>
          <p:cNvPr id="14" name="Picture 767" descr="trai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081463"/>
            <a:ext cx="2881312" cy="247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768"/>
          <p:cNvSpPr txBox="1">
            <a:spLocks noChangeArrowheads="1"/>
          </p:cNvSpPr>
          <p:nvPr/>
        </p:nvSpPr>
        <p:spPr bwMode="auto">
          <a:xfrm>
            <a:off x="1474788" y="4137025"/>
            <a:ext cx="4329112" cy="23145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600">
                <a:cs typeface="+mn-cs"/>
              </a:rPr>
              <a:t> Leakage currents from the TGV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600">
                <a:cs typeface="+mn-cs"/>
              </a:rPr>
              <a:t>   railway line return to Earth following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600">
                <a:cs typeface="+mn-cs"/>
              </a:rPr>
              <a:t>   the path of least resistance.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600">
                <a:cs typeface="+mn-cs"/>
              </a:rPr>
              <a:t>  Travelling via the Versoix river and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600">
                <a:cs typeface="+mn-cs"/>
              </a:rPr>
              <a:t>    using the LEP ring as a conductor.  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600">
                <a:cs typeface="+mn-cs"/>
              </a:rPr>
              <a:t> Each time a TGV train passed by, a small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600">
                <a:cs typeface="+mn-cs"/>
              </a:rPr>
              <a:t>    current circulated LEP slightly changing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z="1600">
                <a:cs typeface="+mn-cs"/>
              </a:rPr>
              <a:t>    the magnetic field in the accelerator 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 sz="1600">
                <a:cs typeface="+mn-cs"/>
              </a:rPr>
              <a:t> LEP beam energy changes by ~10 MeV</a:t>
            </a:r>
          </a:p>
        </p:txBody>
      </p:sp>
      <p:sp>
        <p:nvSpPr>
          <p:cNvPr id="16" name="Rectangle 771"/>
          <p:cNvSpPr>
            <a:spLocks noChangeArrowheads="1"/>
          </p:cNvSpPr>
          <p:nvPr/>
        </p:nvSpPr>
        <p:spPr bwMode="auto">
          <a:xfrm>
            <a:off x="936625" y="1057861"/>
            <a:ext cx="3563938" cy="50323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772"/>
          <p:cNvSpPr txBox="1">
            <a:spLocks noChangeArrowheads="1"/>
          </p:cNvSpPr>
          <p:nvPr/>
        </p:nvSpPr>
        <p:spPr bwMode="auto">
          <a:xfrm>
            <a:off x="180975" y="2816225"/>
            <a:ext cx="889000" cy="388938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Moon:</a:t>
            </a:r>
          </a:p>
        </p:txBody>
      </p:sp>
      <p:sp>
        <p:nvSpPr>
          <p:cNvPr id="18" name="Text Box 773"/>
          <p:cNvSpPr txBox="1">
            <a:spLocks noChangeArrowheads="1"/>
          </p:cNvSpPr>
          <p:nvPr/>
        </p:nvSpPr>
        <p:spPr bwMode="auto">
          <a:xfrm>
            <a:off x="187325" y="4176870"/>
            <a:ext cx="965200" cy="388937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Trains:</a:t>
            </a:r>
          </a:p>
        </p:txBody>
      </p:sp>
      <p:sp>
        <p:nvSpPr>
          <p:cNvPr id="19" name="Text Box 775"/>
          <p:cNvSpPr txBox="1">
            <a:spLocks noChangeArrowheads="1"/>
          </p:cNvSpPr>
          <p:nvPr/>
        </p:nvSpPr>
        <p:spPr bwMode="auto">
          <a:xfrm>
            <a:off x="1454151" y="2720975"/>
            <a:ext cx="7409982" cy="12128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>
                <a:cs typeface="+mn-cs"/>
              </a:rPr>
              <a:t>  As the moon orbits the Earth it distorts the rock in the Geneva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>
                <a:cs typeface="+mn-cs"/>
              </a:rPr>
              <a:t>    area very slightly !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GB">
                <a:cs typeface="+mn-cs"/>
              </a:rPr>
              <a:t>  The nominal radius of the accelerator of </a:t>
            </a:r>
            <a:r>
              <a:rPr lang="en-GB">
                <a:solidFill>
                  <a:schemeClr val="tx1"/>
                </a:solidFill>
                <a:cs typeface="+mn-cs"/>
              </a:rPr>
              <a:t>4.3 km</a:t>
            </a:r>
            <a:r>
              <a:rPr lang="en-GB">
                <a:cs typeface="+mn-cs"/>
              </a:rPr>
              <a:t> varies by  </a:t>
            </a:r>
            <a:r>
              <a:rPr lang="en-US">
                <a:solidFill>
                  <a:schemeClr val="tx1"/>
                </a:solidFill>
                <a:cs typeface="+mn-cs"/>
              </a:rPr>
              <a:t>±0.15 mm</a:t>
            </a:r>
            <a:r>
              <a:rPr lang="en-US">
                <a:cs typeface="+mn-cs"/>
              </a:rPr>
              <a:t> </a:t>
            </a:r>
          </a:p>
          <a:p>
            <a:pPr>
              <a:buClr>
                <a:srgbClr val="FF0000"/>
              </a:buClr>
              <a:buFont typeface="Wingdings" charset="0"/>
              <a:buChar char="s"/>
              <a:defRPr/>
            </a:pPr>
            <a:r>
              <a:rPr lang="en-US">
                <a:cs typeface="+mn-cs"/>
              </a:rPr>
              <a:t>  Changes beam energy by </a:t>
            </a:r>
            <a:r>
              <a:rPr lang="en-US">
                <a:solidFill>
                  <a:schemeClr val="tx1"/>
                </a:solidFill>
                <a:cs typeface="+mn-cs"/>
              </a:rPr>
              <a:t>~10 MeV</a:t>
            </a:r>
            <a:r>
              <a:rPr lang="en-US">
                <a:cs typeface="+mn-cs"/>
              </a:rPr>
              <a:t> : need to correct for tidal effects ! </a:t>
            </a:r>
          </a:p>
        </p:txBody>
      </p:sp>
    </p:spTree>
    <p:extLst>
      <p:ext uri="{BB962C8B-B14F-4D97-AF65-F5344CB8AC3E}">
        <p14:creationId xmlns:p14="http://schemas.microsoft.com/office/powerpoint/2010/main" val="53914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generations</a:t>
            </a:r>
            <a:endParaRPr lang="en-US" dirty="0"/>
          </a:p>
        </p:txBody>
      </p:sp>
      <p:pic>
        <p:nvPicPr>
          <p:cNvPr id="4" name="Picture 107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3793332"/>
            <a:ext cx="1897062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1039"/>
          <p:cNvSpPr txBox="1">
            <a:spLocks noChangeArrowheads="1"/>
          </p:cNvSpPr>
          <p:nvPr/>
        </p:nvSpPr>
        <p:spPr bwMode="auto">
          <a:xfrm>
            <a:off x="-55563" y="3182145"/>
            <a:ext cx="574738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For all other final states can determine partial decay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widths from peak cross sections:</a:t>
            </a:r>
          </a:p>
        </p:txBody>
      </p:sp>
      <p:grpSp>
        <p:nvGrpSpPr>
          <p:cNvPr id="6" name="Group 1064"/>
          <p:cNvGrpSpPr>
            <a:grpSpLocks/>
          </p:cNvGrpSpPr>
          <p:nvPr/>
        </p:nvGrpSpPr>
        <p:grpSpPr bwMode="auto">
          <a:xfrm>
            <a:off x="-38100" y="2575722"/>
            <a:ext cx="5953126" cy="649288"/>
            <a:chOff x="226" y="1230"/>
            <a:chExt cx="3750" cy="409"/>
          </a:xfrm>
        </p:grpSpPr>
        <p:sp>
          <p:nvSpPr>
            <p:cNvPr id="7" name="Text Box 1041"/>
            <p:cNvSpPr txBox="1">
              <a:spLocks noChangeArrowheads="1"/>
            </p:cNvSpPr>
            <p:nvPr/>
          </p:nvSpPr>
          <p:spPr bwMode="auto">
            <a:xfrm>
              <a:off x="226" y="1230"/>
              <a:ext cx="375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Although don</a:t>
              </a:r>
              <a:r>
                <a:rPr lang="en-US" dirty="0" smtClean="0">
                  <a:solidFill>
                    <a:schemeClr val="accent2"/>
                  </a:solidFill>
                  <a:latin typeface="Palatino"/>
                </a:rPr>
                <a:t>’</a:t>
              </a: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t observe neutrinos,                     decays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   affect the Z resonance shape for </a:t>
              </a:r>
              <a:r>
                <a:rPr lang="en-GB" dirty="0" smtClean="0">
                  <a:solidFill>
                    <a:srgbClr val="FF0000"/>
                  </a:solidFill>
                  <a:cs typeface="+mn-cs"/>
                </a:rPr>
                <a:t>all</a:t>
              </a: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final states </a:t>
              </a:r>
            </a:p>
          </p:txBody>
        </p:sp>
        <p:pic>
          <p:nvPicPr>
            <p:cNvPr id="8" name="Picture 1042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" y="1279"/>
              <a:ext cx="626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1048"/>
          <p:cNvGrpSpPr>
            <a:grpSpLocks/>
          </p:cNvGrpSpPr>
          <p:nvPr/>
        </p:nvGrpSpPr>
        <p:grpSpPr bwMode="auto">
          <a:xfrm>
            <a:off x="5653558" y="2785270"/>
            <a:ext cx="3302000" cy="3600450"/>
            <a:chOff x="3920" y="1661"/>
            <a:chExt cx="2080" cy="2268"/>
          </a:xfrm>
        </p:grpSpPr>
        <p:pic>
          <p:nvPicPr>
            <p:cNvPr id="10" name="Picture 1023" descr="Nnu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0" y="1848"/>
              <a:ext cx="2080" cy="2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44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7" y="1684"/>
              <a:ext cx="161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2" name="Rectangle 1045"/>
            <p:cNvSpPr>
              <a:spLocks noChangeArrowheads="1"/>
            </p:cNvSpPr>
            <p:nvPr/>
          </p:nvSpPr>
          <p:spPr bwMode="auto">
            <a:xfrm>
              <a:off x="4254" y="1661"/>
              <a:ext cx="1701" cy="22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3" name="Text Box 1040"/>
          <p:cNvSpPr txBox="1">
            <a:spLocks noChangeArrowheads="1"/>
          </p:cNvSpPr>
          <p:nvPr/>
        </p:nvSpPr>
        <p:spPr bwMode="auto">
          <a:xfrm>
            <a:off x="-9525" y="4406107"/>
            <a:ext cx="377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Assuming lepton universality: </a:t>
            </a:r>
          </a:p>
        </p:txBody>
      </p:sp>
      <p:sp>
        <p:nvSpPr>
          <p:cNvPr id="14" name="Text Box 1046"/>
          <p:cNvSpPr txBox="1">
            <a:spLocks noChangeArrowheads="1"/>
          </p:cNvSpPr>
          <p:nvPr/>
        </p:nvSpPr>
        <p:spPr bwMode="auto">
          <a:xfrm>
            <a:off x="61912" y="5341145"/>
            <a:ext cx="1535113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measured from </a:t>
            </a:r>
          </a:p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Z lineshape</a:t>
            </a:r>
          </a:p>
        </p:txBody>
      </p:sp>
      <p:sp>
        <p:nvSpPr>
          <p:cNvPr id="15" name="Text Box 1047"/>
          <p:cNvSpPr txBox="1">
            <a:spLocks noChangeArrowheads="1"/>
          </p:cNvSpPr>
          <p:nvPr/>
        </p:nvSpPr>
        <p:spPr bwMode="auto">
          <a:xfrm>
            <a:off x="1790700" y="5341145"/>
            <a:ext cx="1895475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measured from</a:t>
            </a:r>
          </a:p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peak cross sections</a:t>
            </a:r>
          </a:p>
        </p:txBody>
      </p:sp>
      <p:sp>
        <p:nvSpPr>
          <p:cNvPr id="16" name="Text Box 1049"/>
          <p:cNvSpPr txBox="1">
            <a:spLocks noChangeArrowheads="1"/>
          </p:cNvSpPr>
          <p:nvPr/>
        </p:nvSpPr>
        <p:spPr bwMode="auto">
          <a:xfrm>
            <a:off x="3783012" y="5341145"/>
            <a:ext cx="990197" cy="30995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dirty="0" smtClean="0">
                <a:solidFill>
                  <a:srgbClr val="FF0000"/>
                </a:solidFill>
                <a:cs typeface="+mn-cs"/>
              </a:rPr>
              <a:t>calculated</a:t>
            </a:r>
          </a:p>
        </p:txBody>
      </p:sp>
      <p:sp>
        <p:nvSpPr>
          <p:cNvPr id="17" name="Line 1050"/>
          <p:cNvSpPr>
            <a:spLocks noChangeShapeType="1"/>
          </p:cNvSpPr>
          <p:nvPr/>
        </p:nvSpPr>
        <p:spPr bwMode="auto">
          <a:xfrm flipV="1">
            <a:off x="996950" y="5125245"/>
            <a:ext cx="144462" cy="2159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" name="Line 1051"/>
          <p:cNvSpPr>
            <a:spLocks noChangeShapeType="1"/>
          </p:cNvSpPr>
          <p:nvPr/>
        </p:nvSpPr>
        <p:spPr bwMode="auto">
          <a:xfrm flipH="1" flipV="1">
            <a:off x="2151062" y="5088732"/>
            <a:ext cx="325438" cy="25241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Line 1052"/>
          <p:cNvSpPr>
            <a:spLocks noChangeShapeType="1"/>
          </p:cNvSpPr>
          <p:nvPr/>
        </p:nvSpPr>
        <p:spPr bwMode="auto">
          <a:xfrm flipV="1">
            <a:off x="2617787" y="5161757"/>
            <a:ext cx="252413" cy="1793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" name="Line 1053"/>
          <p:cNvSpPr>
            <a:spLocks noChangeShapeType="1"/>
          </p:cNvSpPr>
          <p:nvPr/>
        </p:nvSpPr>
        <p:spPr bwMode="auto">
          <a:xfrm flipH="1" flipV="1">
            <a:off x="4670425" y="5125245"/>
            <a:ext cx="0" cy="2159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1" name="Rectangle 1054"/>
          <p:cNvSpPr>
            <a:spLocks noChangeArrowheads="1"/>
          </p:cNvSpPr>
          <p:nvPr/>
        </p:nvSpPr>
        <p:spPr bwMode="auto">
          <a:xfrm>
            <a:off x="4024312" y="4764882"/>
            <a:ext cx="430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2" name="Rectangle 1057"/>
          <p:cNvSpPr>
            <a:spLocks noChangeArrowheads="1"/>
          </p:cNvSpPr>
          <p:nvPr/>
        </p:nvSpPr>
        <p:spPr bwMode="auto">
          <a:xfrm>
            <a:off x="4057650" y="4729957"/>
            <a:ext cx="43338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3" name="Group 1063"/>
          <p:cNvGrpSpPr>
            <a:grpSpLocks/>
          </p:cNvGrpSpPr>
          <p:nvPr/>
        </p:nvGrpSpPr>
        <p:grpSpPr bwMode="auto">
          <a:xfrm>
            <a:off x="1322387" y="5988845"/>
            <a:ext cx="3419475" cy="468312"/>
            <a:chOff x="1079" y="3521"/>
            <a:chExt cx="2154" cy="295"/>
          </a:xfrm>
        </p:grpSpPr>
        <p:sp>
          <p:nvSpPr>
            <p:cNvPr id="24" name="AutoShape 1060"/>
            <p:cNvSpPr>
              <a:spLocks noChangeArrowheads="1"/>
            </p:cNvSpPr>
            <p:nvPr/>
          </p:nvSpPr>
          <p:spPr bwMode="auto">
            <a:xfrm>
              <a:off x="1079" y="3612"/>
              <a:ext cx="227" cy="136"/>
            </a:xfrm>
            <a:prstGeom prst="rightArrow">
              <a:avLst>
                <a:gd name="adj1" fmla="val 50000"/>
                <a:gd name="adj2" fmla="val 41728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5" name="Picture 106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2" y="3612"/>
              <a:ext cx="1656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6" name="Rectangle 1062"/>
            <p:cNvSpPr>
              <a:spLocks noChangeArrowheads="1"/>
            </p:cNvSpPr>
            <p:nvPr/>
          </p:nvSpPr>
          <p:spPr bwMode="auto">
            <a:xfrm>
              <a:off x="1374" y="3521"/>
              <a:ext cx="1859" cy="29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7" name="Text Box 1065"/>
          <p:cNvSpPr txBox="1">
            <a:spLocks noChangeArrowheads="1"/>
          </p:cNvSpPr>
          <p:nvPr/>
        </p:nvSpPr>
        <p:spPr bwMode="auto">
          <a:xfrm>
            <a:off x="0" y="6480970"/>
            <a:ext cx="8367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 ONLY 3 GENERATIONS    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sz="1400" smtClean="0">
                <a:solidFill>
                  <a:schemeClr val="accent2"/>
                </a:solidFill>
                <a:cs typeface="+mn-cs"/>
              </a:rPr>
              <a:t>(unless a new 4th generation neutrino has very large mass)</a:t>
            </a:r>
            <a:r>
              <a:rPr lang="en-GB" sz="1400" smtClean="0">
                <a:solidFill>
                  <a:srgbClr val="FF0000"/>
                </a:solidFill>
                <a:cs typeface="+mn-cs"/>
              </a:rPr>
              <a:t> </a:t>
            </a:r>
          </a:p>
        </p:txBody>
      </p:sp>
      <p:grpSp>
        <p:nvGrpSpPr>
          <p:cNvPr id="28" name="Group 1072"/>
          <p:cNvGrpSpPr>
            <a:grpSpLocks/>
          </p:cNvGrpSpPr>
          <p:nvPr/>
        </p:nvGrpSpPr>
        <p:grpSpPr bwMode="auto">
          <a:xfrm>
            <a:off x="-9525" y="1308895"/>
            <a:ext cx="8793162" cy="641350"/>
            <a:chOff x="235" y="709"/>
            <a:chExt cx="5539" cy="404"/>
          </a:xfrm>
        </p:grpSpPr>
        <p:sp>
          <p:nvSpPr>
            <p:cNvPr id="29" name="Text Box 1066"/>
            <p:cNvSpPr txBox="1">
              <a:spLocks noChangeArrowheads="1"/>
            </p:cNvSpPr>
            <p:nvPr/>
          </p:nvSpPr>
          <p:spPr bwMode="auto">
            <a:xfrm>
              <a:off x="235" y="709"/>
              <a:ext cx="5539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If there were an additional 4</a:t>
              </a:r>
              <a:r>
                <a:rPr lang="en-GB" baseline="30000" smtClean="0">
                  <a:solidFill>
                    <a:schemeClr val="accent2"/>
                  </a:solidFill>
                  <a:cs typeface="+mn-cs"/>
                </a:rPr>
                <a:t>th  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generation  would expect                        decays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even if the charged leptons and fermions were too heavy (i.e. &gt; m</a:t>
              </a:r>
              <a:r>
                <a:rPr lang="en-GB" baseline="-25000" smtClean="0">
                  <a:solidFill>
                    <a:schemeClr val="accent2"/>
                  </a:solidFill>
                  <a:cs typeface="+mn-cs"/>
                </a:rPr>
                <a:t>Z</a:t>
              </a:r>
              <a:r>
                <a:rPr lang="en-GB" smtClean="0">
                  <a:solidFill>
                    <a:schemeClr val="accent2"/>
                  </a:solidFill>
                  <a:cs typeface="+mn-cs"/>
                </a:rPr>
                <a:t>/2)</a:t>
              </a:r>
            </a:p>
          </p:txBody>
        </p:sp>
        <p:pic>
          <p:nvPicPr>
            <p:cNvPr id="30" name="Picture 1067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" y="755"/>
              <a:ext cx="754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1" name="Picture 106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496" y="1032907"/>
            <a:ext cx="3213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Text Box 1070"/>
          <p:cNvSpPr txBox="1">
            <a:spLocks noChangeArrowheads="1"/>
          </p:cNvSpPr>
          <p:nvPr/>
        </p:nvSpPr>
        <p:spPr bwMode="auto">
          <a:xfrm>
            <a:off x="0" y="978695"/>
            <a:ext cx="54895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Total decay width measured from Z line-shape:</a:t>
            </a:r>
          </a:p>
        </p:txBody>
      </p:sp>
      <p:sp>
        <p:nvSpPr>
          <p:cNvPr id="33" name="Text Box 1074"/>
          <p:cNvSpPr txBox="1">
            <a:spLocks noChangeArrowheads="1"/>
          </p:cNvSpPr>
          <p:nvPr/>
        </p:nvSpPr>
        <p:spPr bwMode="auto">
          <a:xfrm rot="5400000">
            <a:off x="7466081" y="4243389"/>
            <a:ext cx="31162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b="0" dirty="0" smtClean="0">
                <a:solidFill>
                  <a:schemeClr val="hlink"/>
                </a:solidFill>
                <a:cs typeface="+mn-cs"/>
              </a:rPr>
              <a:t>Physics Reports, 427 (2006) 257-454</a:t>
            </a:r>
          </a:p>
        </p:txBody>
      </p:sp>
      <p:grpSp>
        <p:nvGrpSpPr>
          <p:cNvPr id="34" name="Group 1077"/>
          <p:cNvGrpSpPr>
            <a:grpSpLocks/>
          </p:cNvGrpSpPr>
          <p:nvPr/>
        </p:nvGrpSpPr>
        <p:grpSpPr bwMode="auto">
          <a:xfrm>
            <a:off x="-26988" y="1921670"/>
            <a:ext cx="7748588" cy="688975"/>
            <a:chOff x="224" y="1049"/>
            <a:chExt cx="4881" cy="434"/>
          </a:xfrm>
        </p:grpSpPr>
        <p:sp>
          <p:nvSpPr>
            <p:cNvPr id="35" name="Text Box 1036"/>
            <p:cNvSpPr txBox="1">
              <a:spLocks noChangeArrowheads="1"/>
            </p:cNvSpPr>
            <p:nvPr/>
          </p:nvSpPr>
          <p:spPr bwMode="auto">
            <a:xfrm>
              <a:off x="224" y="1049"/>
              <a:ext cx="36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Total decay width is the sum of the partial widths:</a:t>
              </a:r>
            </a:p>
          </p:txBody>
        </p:sp>
        <p:pic>
          <p:nvPicPr>
            <p:cNvPr id="36" name="Picture 1075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" y="1302"/>
              <a:ext cx="4276" cy="1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7" name="Picture 107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7" y="4801395"/>
            <a:ext cx="412750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" name="Rectangle 1080"/>
          <p:cNvSpPr>
            <a:spLocks noChangeArrowheads="1"/>
          </p:cNvSpPr>
          <p:nvPr/>
        </p:nvSpPr>
        <p:spPr bwMode="auto">
          <a:xfrm>
            <a:off x="4138612" y="4693445"/>
            <a:ext cx="431800" cy="4683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07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 asymmetry</a:t>
            </a:r>
            <a:endParaRPr lang="en-US" dirty="0"/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5865812" y="5335364"/>
            <a:ext cx="5381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smtClean="0">
                <a:latin typeface="Symbol" charset="0"/>
                <a:cs typeface="+mn-cs"/>
              </a:rPr>
              <a:t>m</a:t>
            </a:r>
            <a:r>
              <a:rPr lang="en-US" sz="2100" baseline="30000" smtClean="0">
                <a:cs typeface="Arial" charset="0"/>
              </a:rPr>
              <a:t>–</a:t>
            </a:r>
            <a:endParaRPr lang="en-US" sz="2100" smtClean="0">
              <a:cs typeface="Arial" charset="0"/>
            </a:endParaRP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5864225" y="5994176"/>
            <a:ext cx="5397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b="0" smtClean="0">
                <a:cs typeface="+mn-cs"/>
              </a:rPr>
              <a:t>e</a:t>
            </a:r>
            <a:r>
              <a:rPr lang="en-US" sz="2100" b="0" baseline="30000" smtClean="0">
                <a:cs typeface="+mn-cs"/>
              </a:rPr>
              <a:t>+</a:t>
            </a:r>
            <a:endParaRPr lang="en-US" sz="2100" b="0" smtClean="0">
              <a:cs typeface="+mn-cs"/>
            </a:endParaRPr>
          </a:p>
        </p:txBody>
      </p:sp>
      <p:pic>
        <p:nvPicPr>
          <p:cNvPr id="6" name="Picture 2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7" y="5851301"/>
            <a:ext cx="1238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Line 27"/>
          <p:cNvSpPr>
            <a:spLocks noChangeShapeType="1"/>
          </p:cNvSpPr>
          <p:nvPr/>
        </p:nvSpPr>
        <p:spPr bwMode="auto">
          <a:xfrm>
            <a:off x="4227512" y="6071964"/>
            <a:ext cx="820738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Line 28"/>
          <p:cNvSpPr>
            <a:spLocks noChangeShapeType="1"/>
          </p:cNvSpPr>
          <p:nvPr/>
        </p:nvSpPr>
        <p:spPr bwMode="auto">
          <a:xfrm flipH="1">
            <a:off x="5130800" y="6071964"/>
            <a:ext cx="881062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Line 29"/>
          <p:cNvSpPr>
            <a:spLocks noChangeShapeType="1"/>
          </p:cNvSpPr>
          <p:nvPr/>
        </p:nvSpPr>
        <p:spPr bwMode="auto">
          <a:xfrm flipV="1">
            <a:off x="5213350" y="5513164"/>
            <a:ext cx="698500" cy="47625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Line 30"/>
          <p:cNvSpPr>
            <a:spLocks noChangeShapeType="1"/>
          </p:cNvSpPr>
          <p:nvPr/>
        </p:nvSpPr>
        <p:spPr bwMode="auto">
          <a:xfrm flipH="1">
            <a:off x="4310062" y="6154514"/>
            <a:ext cx="657225" cy="4143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Text Box 31"/>
          <p:cNvSpPr txBox="1">
            <a:spLocks noChangeArrowheads="1"/>
          </p:cNvSpPr>
          <p:nvPr/>
        </p:nvSpPr>
        <p:spPr bwMode="auto">
          <a:xfrm>
            <a:off x="4179887" y="5668739"/>
            <a:ext cx="5381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b="0" smtClean="0">
                <a:cs typeface="+mn-cs"/>
              </a:rPr>
              <a:t>e</a:t>
            </a:r>
            <a:r>
              <a:rPr lang="en-US" sz="2100" b="0" baseline="30000" smtClean="0">
                <a:cs typeface="Arial" charset="0"/>
              </a:rPr>
              <a:t>–</a:t>
            </a:r>
            <a:endParaRPr lang="en-US" sz="2100" b="0" smtClean="0">
              <a:cs typeface="Arial" charset="0"/>
            </a:endParaRPr>
          </a:p>
        </p:txBody>
      </p:sp>
      <p:sp>
        <p:nvSpPr>
          <p:cNvPr id="12" name="Text Box 32"/>
          <p:cNvSpPr txBox="1">
            <a:spLocks noChangeArrowheads="1"/>
          </p:cNvSpPr>
          <p:nvPr/>
        </p:nvSpPr>
        <p:spPr bwMode="auto">
          <a:xfrm>
            <a:off x="4510087" y="6267226"/>
            <a:ext cx="5381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smtClean="0">
                <a:latin typeface="Symbol" charset="0"/>
                <a:cs typeface="+mn-cs"/>
              </a:rPr>
              <a:t>m</a:t>
            </a:r>
            <a:r>
              <a:rPr lang="en-US" sz="2100" baseline="30000" smtClean="0">
                <a:latin typeface="Symbol" charset="0"/>
                <a:cs typeface="+mn-cs"/>
              </a:rPr>
              <a:t>+</a:t>
            </a:r>
            <a:endParaRPr lang="en-US" sz="2100" smtClean="0">
              <a:latin typeface="Times New Roman" charset="0"/>
              <a:cs typeface="+mn-cs"/>
            </a:endParaRPr>
          </a:p>
        </p:txBody>
      </p:sp>
      <p:sp>
        <p:nvSpPr>
          <p:cNvPr id="13" name="Freeform 33"/>
          <p:cNvSpPr>
            <a:spLocks/>
          </p:cNvSpPr>
          <p:nvPr/>
        </p:nvSpPr>
        <p:spPr bwMode="auto">
          <a:xfrm>
            <a:off x="5548312" y="5795739"/>
            <a:ext cx="127000" cy="276225"/>
          </a:xfrm>
          <a:custGeom>
            <a:avLst/>
            <a:gdLst>
              <a:gd name="T0" fmla="*/ 0 w 106"/>
              <a:gd name="T1" fmla="*/ 0 h 227"/>
              <a:gd name="T2" fmla="*/ 91 w 106"/>
              <a:gd name="T3" fmla="*/ 91 h 227"/>
              <a:gd name="T4" fmla="*/ 91 w 106"/>
              <a:gd name="T5" fmla="*/ 227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6" h="227">
                <a:moveTo>
                  <a:pt x="0" y="0"/>
                </a:moveTo>
                <a:cubicBezTo>
                  <a:pt x="38" y="26"/>
                  <a:pt x="76" y="53"/>
                  <a:pt x="91" y="91"/>
                </a:cubicBezTo>
                <a:cubicBezTo>
                  <a:pt x="106" y="129"/>
                  <a:pt x="91" y="204"/>
                  <a:pt x="91" y="227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4" name="Text Box 44"/>
          <p:cNvSpPr txBox="1">
            <a:spLocks noChangeArrowheads="1"/>
          </p:cNvSpPr>
          <p:nvPr/>
        </p:nvSpPr>
        <p:spPr bwMode="auto">
          <a:xfrm>
            <a:off x="0" y="987201"/>
            <a:ext cx="661941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W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e obtained the expression for the differential cross section: </a:t>
            </a:r>
          </a:p>
        </p:txBody>
      </p:sp>
      <p:sp>
        <p:nvSpPr>
          <p:cNvPr id="15" name="Text Box 45"/>
          <p:cNvSpPr txBox="1">
            <a:spLocks noChangeArrowheads="1"/>
          </p:cNvSpPr>
          <p:nvPr/>
        </p:nvSpPr>
        <p:spPr bwMode="auto">
          <a:xfrm>
            <a:off x="15875" y="1822226"/>
            <a:ext cx="6391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The differential cross sections is therefore of the form:</a:t>
            </a:r>
          </a:p>
        </p:txBody>
      </p:sp>
      <p:sp>
        <p:nvSpPr>
          <p:cNvPr id="16" name="AutoShape 46"/>
          <p:cNvSpPr>
            <a:spLocks/>
          </p:cNvSpPr>
          <p:nvPr/>
        </p:nvSpPr>
        <p:spPr bwMode="auto">
          <a:xfrm>
            <a:off x="4643437" y="2290539"/>
            <a:ext cx="144463" cy="684212"/>
          </a:xfrm>
          <a:prstGeom prst="leftBrace">
            <a:avLst>
              <a:gd name="adj1" fmla="val 39469"/>
              <a:gd name="adj2" fmla="val 50000"/>
            </a:avLst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7" name="Text Box 47"/>
          <p:cNvSpPr txBox="1">
            <a:spLocks noChangeArrowheads="1"/>
          </p:cNvSpPr>
          <p:nvPr/>
        </p:nvSpPr>
        <p:spPr bwMode="auto">
          <a:xfrm>
            <a:off x="33337" y="3076351"/>
            <a:ext cx="8334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Define the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FORWARD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BACKWARD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cross sections in terms of angle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incoming electron and out-going particle </a:t>
            </a:r>
          </a:p>
        </p:txBody>
      </p:sp>
      <p:grpSp>
        <p:nvGrpSpPr>
          <p:cNvPr id="18" name="Group 53"/>
          <p:cNvGrpSpPr>
            <a:grpSpLocks/>
          </p:cNvGrpSpPr>
          <p:nvPr/>
        </p:nvGrpSpPr>
        <p:grpSpPr bwMode="auto">
          <a:xfrm>
            <a:off x="501650" y="4954364"/>
            <a:ext cx="3086100" cy="1898650"/>
            <a:chOff x="1238" y="2412"/>
            <a:chExt cx="1944" cy="1571"/>
          </a:xfrm>
        </p:grpSpPr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1238" y="3655"/>
              <a:ext cx="288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-1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2734" y="3655"/>
              <a:ext cx="425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+1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21" name="Text Box 9"/>
            <p:cNvSpPr txBox="1">
              <a:spLocks noChangeArrowheads="1"/>
            </p:cNvSpPr>
            <p:nvPr/>
          </p:nvSpPr>
          <p:spPr bwMode="auto">
            <a:xfrm>
              <a:off x="1888" y="3655"/>
              <a:ext cx="624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>
                  <a:solidFill>
                    <a:schemeClr val="tx1"/>
                  </a:solidFill>
                  <a:latin typeface="Palatino" charset="0"/>
                  <a:cs typeface="+mn-cs"/>
                </a:rPr>
                <a:t>cos</a:t>
              </a:r>
              <a:r>
                <a:rPr lang="en-US" sz="2000">
                  <a:solidFill>
                    <a:schemeClr val="tx1"/>
                  </a:solidFill>
                  <a:latin typeface="Symbol" charset="0"/>
                  <a:cs typeface="+mn-cs"/>
                </a:rPr>
                <a:t>q</a:t>
              </a:r>
              <a:endParaRPr lang="en-US" sz="2800">
                <a:solidFill>
                  <a:schemeClr val="tx1"/>
                </a:solidFill>
                <a:latin typeface="Symbol" charset="0"/>
                <a:cs typeface="+mn-cs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1387" y="3631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2921" y="3631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2176" y="2412"/>
              <a:ext cx="0" cy="1289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 flipV="1">
              <a:off x="2921" y="2412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 flipV="1">
              <a:off x="1387" y="2412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1387" y="2521"/>
              <a:ext cx="1534" cy="1110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 flipH="1">
              <a:off x="1374" y="2951"/>
              <a:ext cx="1547" cy="670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9" name="Line 17"/>
            <p:cNvSpPr>
              <a:spLocks noChangeShapeType="1"/>
            </p:cNvSpPr>
            <p:nvPr/>
          </p:nvSpPr>
          <p:spPr bwMode="auto">
            <a:xfrm>
              <a:off x="1254" y="3627"/>
              <a:ext cx="19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auto">
            <a:xfrm>
              <a:off x="1374" y="2542"/>
              <a:ext cx="1542" cy="814"/>
            </a:xfrm>
            <a:custGeom>
              <a:avLst/>
              <a:gdLst>
                <a:gd name="T0" fmla="*/ 1542 w 1542"/>
                <a:gd name="T1" fmla="*/ 0 h 814"/>
                <a:gd name="T2" fmla="*/ 1496 w 1542"/>
                <a:gd name="T3" fmla="*/ 70 h 814"/>
                <a:gd name="T4" fmla="*/ 1420 w 1542"/>
                <a:gd name="T5" fmla="*/ 222 h 814"/>
                <a:gd name="T6" fmla="*/ 1283 w 1542"/>
                <a:gd name="T7" fmla="*/ 416 h 814"/>
                <a:gd name="T8" fmla="*/ 1045 w 1542"/>
                <a:gd name="T9" fmla="*/ 654 h 814"/>
                <a:gd name="T10" fmla="*/ 869 w 1542"/>
                <a:gd name="T11" fmla="*/ 773 h 814"/>
                <a:gd name="T12" fmla="*/ 690 w 1542"/>
                <a:gd name="T13" fmla="*/ 813 h 814"/>
                <a:gd name="T14" fmla="*/ 438 w 1542"/>
                <a:gd name="T15" fmla="*/ 767 h 814"/>
                <a:gd name="T16" fmla="*/ 253 w 1542"/>
                <a:gd name="T17" fmla="*/ 651 h 814"/>
                <a:gd name="T18" fmla="*/ 138 w 1542"/>
                <a:gd name="T19" fmla="*/ 558 h 814"/>
                <a:gd name="T20" fmla="*/ 0 w 1542"/>
                <a:gd name="T21" fmla="*/ 39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2" h="814">
                  <a:moveTo>
                    <a:pt x="1542" y="0"/>
                  </a:moveTo>
                  <a:cubicBezTo>
                    <a:pt x="1532" y="13"/>
                    <a:pt x="1516" y="33"/>
                    <a:pt x="1496" y="70"/>
                  </a:cubicBezTo>
                  <a:cubicBezTo>
                    <a:pt x="1476" y="107"/>
                    <a:pt x="1455" y="164"/>
                    <a:pt x="1420" y="222"/>
                  </a:cubicBezTo>
                  <a:cubicBezTo>
                    <a:pt x="1385" y="280"/>
                    <a:pt x="1345" y="344"/>
                    <a:pt x="1283" y="416"/>
                  </a:cubicBezTo>
                  <a:cubicBezTo>
                    <a:pt x="1221" y="488"/>
                    <a:pt x="1114" y="595"/>
                    <a:pt x="1045" y="654"/>
                  </a:cubicBezTo>
                  <a:cubicBezTo>
                    <a:pt x="976" y="713"/>
                    <a:pt x="928" y="747"/>
                    <a:pt x="869" y="773"/>
                  </a:cubicBezTo>
                  <a:cubicBezTo>
                    <a:pt x="810" y="799"/>
                    <a:pt x="762" y="814"/>
                    <a:pt x="690" y="813"/>
                  </a:cubicBezTo>
                  <a:cubicBezTo>
                    <a:pt x="618" y="812"/>
                    <a:pt x="511" y="793"/>
                    <a:pt x="438" y="767"/>
                  </a:cubicBezTo>
                  <a:cubicBezTo>
                    <a:pt x="364" y="740"/>
                    <a:pt x="303" y="686"/>
                    <a:pt x="253" y="651"/>
                  </a:cubicBezTo>
                  <a:cubicBezTo>
                    <a:pt x="203" y="616"/>
                    <a:pt x="180" y="601"/>
                    <a:pt x="138" y="558"/>
                  </a:cubicBezTo>
                  <a:cubicBezTo>
                    <a:pt x="96" y="515"/>
                    <a:pt x="48" y="454"/>
                    <a:pt x="0" y="395"/>
                  </a:cubicBezTo>
                </a:path>
              </a:pathLst>
            </a:custGeom>
            <a:noFill/>
            <a:ln w="222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1" name="Text Box 48"/>
            <p:cNvSpPr txBox="1">
              <a:spLocks noChangeArrowheads="1"/>
            </p:cNvSpPr>
            <p:nvPr/>
          </p:nvSpPr>
          <p:spPr bwMode="auto">
            <a:xfrm>
              <a:off x="2382" y="2618"/>
              <a:ext cx="216" cy="322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F</a:t>
              </a:r>
            </a:p>
          </p:txBody>
        </p:sp>
        <p:sp>
          <p:nvSpPr>
            <p:cNvPr id="32" name="Text Box 49"/>
            <p:cNvSpPr txBox="1">
              <a:spLocks noChangeArrowheads="1"/>
            </p:cNvSpPr>
            <p:nvPr/>
          </p:nvSpPr>
          <p:spPr bwMode="auto">
            <a:xfrm>
              <a:off x="1641" y="2614"/>
              <a:ext cx="232" cy="322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B</a:t>
              </a:r>
            </a:p>
          </p:txBody>
        </p:sp>
        <p:sp>
          <p:nvSpPr>
            <p:cNvPr id="33" name="Line 51"/>
            <p:cNvSpPr>
              <a:spLocks noChangeShapeType="1"/>
            </p:cNvSpPr>
            <p:nvPr/>
          </p:nvSpPr>
          <p:spPr bwMode="auto">
            <a:xfrm>
              <a:off x="1419" y="2546"/>
              <a:ext cx="726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" name="Line 52"/>
            <p:cNvSpPr>
              <a:spLocks noChangeShapeType="1"/>
            </p:cNvSpPr>
            <p:nvPr/>
          </p:nvSpPr>
          <p:spPr bwMode="auto">
            <a:xfrm>
              <a:off x="2190" y="2546"/>
              <a:ext cx="726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35" name="Text Box 55"/>
          <p:cNvSpPr txBox="1">
            <a:spLocks noChangeArrowheads="1"/>
          </p:cNvSpPr>
          <p:nvPr/>
        </p:nvSpPr>
        <p:spPr bwMode="auto">
          <a:xfrm>
            <a:off x="7126287" y="5314726"/>
            <a:ext cx="53816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smtClean="0">
                <a:latin typeface="Symbol" charset="0"/>
                <a:cs typeface="+mn-cs"/>
              </a:rPr>
              <a:t>m</a:t>
            </a:r>
            <a:r>
              <a:rPr lang="en-US" sz="2100" baseline="30000" smtClean="0">
                <a:cs typeface="Arial" charset="0"/>
              </a:rPr>
              <a:t>–</a:t>
            </a:r>
            <a:endParaRPr lang="en-US" sz="2100" smtClean="0">
              <a:cs typeface="Arial" charset="0"/>
            </a:endParaRPr>
          </a:p>
        </p:txBody>
      </p:sp>
      <p:sp>
        <p:nvSpPr>
          <p:cNvPr id="36" name="Text Box 56"/>
          <p:cNvSpPr txBox="1">
            <a:spLocks noChangeArrowheads="1"/>
          </p:cNvSpPr>
          <p:nvPr/>
        </p:nvSpPr>
        <p:spPr bwMode="auto">
          <a:xfrm>
            <a:off x="8567737" y="5994176"/>
            <a:ext cx="53975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b="0" smtClean="0">
                <a:cs typeface="+mn-cs"/>
              </a:rPr>
              <a:t>e</a:t>
            </a:r>
            <a:r>
              <a:rPr lang="en-US" sz="2100" b="0" baseline="30000" smtClean="0">
                <a:cs typeface="+mn-cs"/>
              </a:rPr>
              <a:t>+</a:t>
            </a:r>
            <a:endParaRPr lang="en-US" sz="2100" b="0" smtClean="0">
              <a:cs typeface="+mn-cs"/>
            </a:endParaRPr>
          </a:p>
        </p:txBody>
      </p:sp>
      <p:pic>
        <p:nvPicPr>
          <p:cNvPr id="37" name="Picture 5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87" y="5833839"/>
            <a:ext cx="123825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" name="Line 58"/>
          <p:cNvSpPr>
            <a:spLocks noChangeShapeType="1"/>
          </p:cNvSpPr>
          <p:nvPr/>
        </p:nvSpPr>
        <p:spPr bwMode="auto">
          <a:xfrm>
            <a:off x="6931025" y="6071964"/>
            <a:ext cx="820737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" name="Line 59"/>
          <p:cNvSpPr>
            <a:spLocks noChangeShapeType="1"/>
          </p:cNvSpPr>
          <p:nvPr/>
        </p:nvSpPr>
        <p:spPr bwMode="auto">
          <a:xfrm flipH="1">
            <a:off x="7834312" y="6071964"/>
            <a:ext cx="881063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" name="Line 60"/>
          <p:cNvSpPr>
            <a:spLocks noChangeShapeType="1"/>
          </p:cNvSpPr>
          <p:nvPr/>
        </p:nvSpPr>
        <p:spPr bwMode="auto">
          <a:xfrm flipH="1" flipV="1">
            <a:off x="6910387" y="5540151"/>
            <a:ext cx="790575" cy="4587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1" name="Line 61"/>
          <p:cNvSpPr>
            <a:spLocks noChangeShapeType="1"/>
          </p:cNvSpPr>
          <p:nvPr/>
        </p:nvSpPr>
        <p:spPr bwMode="auto">
          <a:xfrm>
            <a:off x="7845425" y="6118001"/>
            <a:ext cx="720725" cy="4206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2" name="Text Box 62"/>
          <p:cNvSpPr txBox="1">
            <a:spLocks noChangeArrowheads="1"/>
          </p:cNvSpPr>
          <p:nvPr/>
        </p:nvSpPr>
        <p:spPr bwMode="auto">
          <a:xfrm>
            <a:off x="6883400" y="5727476"/>
            <a:ext cx="5381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b="0" smtClean="0">
                <a:cs typeface="+mn-cs"/>
              </a:rPr>
              <a:t>e</a:t>
            </a:r>
            <a:r>
              <a:rPr lang="en-US" sz="2100" b="0" baseline="30000" smtClean="0">
                <a:cs typeface="Arial" charset="0"/>
              </a:rPr>
              <a:t>–</a:t>
            </a:r>
            <a:endParaRPr lang="en-US" sz="2100" b="0" smtClean="0">
              <a:cs typeface="Arial" charset="0"/>
            </a:endParaRPr>
          </a:p>
        </p:txBody>
      </p:sp>
      <p:sp>
        <p:nvSpPr>
          <p:cNvPr id="43" name="Text Box 63"/>
          <p:cNvSpPr txBox="1">
            <a:spLocks noChangeArrowheads="1"/>
          </p:cNvSpPr>
          <p:nvPr/>
        </p:nvSpPr>
        <p:spPr bwMode="auto">
          <a:xfrm>
            <a:off x="8496300" y="6267226"/>
            <a:ext cx="538162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775" tIns="48388" rIns="96775" bIns="48388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82600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968375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4525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35163"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923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495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067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63963"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en-US" sz="2100" smtClean="0">
                <a:latin typeface="Symbol" charset="0"/>
                <a:cs typeface="+mn-cs"/>
              </a:rPr>
              <a:t>m</a:t>
            </a:r>
            <a:r>
              <a:rPr lang="en-US" sz="2100" baseline="30000" smtClean="0">
                <a:latin typeface="Symbol" charset="0"/>
                <a:cs typeface="+mn-cs"/>
              </a:rPr>
              <a:t>+</a:t>
            </a:r>
            <a:endParaRPr lang="en-US" sz="2100" smtClean="0">
              <a:latin typeface="Times New Roman" charset="0"/>
              <a:cs typeface="+mn-cs"/>
            </a:endParaRPr>
          </a:p>
        </p:txBody>
      </p:sp>
      <p:sp>
        <p:nvSpPr>
          <p:cNvPr id="44" name="Rectangle 65"/>
          <p:cNvSpPr>
            <a:spLocks noChangeArrowheads="1"/>
          </p:cNvSpPr>
          <p:nvPr/>
        </p:nvSpPr>
        <p:spPr bwMode="auto">
          <a:xfrm>
            <a:off x="6878637" y="5402039"/>
            <a:ext cx="2109788" cy="1265237"/>
          </a:xfrm>
          <a:prstGeom prst="rect">
            <a:avLst/>
          </a:prstGeom>
          <a:noFill/>
          <a:ln w="22225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5" name="Arc 66"/>
          <p:cNvSpPr>
            <a:spLocks/>
          </p:cNvSpPr>
          <p:nvPr/>
        </p:nvSpPr>
        <p:spPr bwMode="auto">
          <a:xfrm>
            <a:off x="7467600" y="5783039"/>
            <a:ext cx="560387" cy="288925"/>
          </a:xfrm>
          <a:custGeom>
            <a:avLst/>
            <a:gdLst>
              <a:gd name="G0" fmla="+- 15720 0 0"/>
              <a:gd name="G1" fmla="+- 21600 0 0"/>
              <a:gd name="G2" fmla="+- 21600 0 0"/>
              <a:gd name="T0" fmla="*/ 0 w 37320"/>
              <a:gd name="T1" fmla="*/ 6786 h 21600"/>
              <a:gd name="T2" fmla="*/ 37320 w 37320"/>
              <a:gd name="T3" fmla="*/ 21600 h 21600"/>
              <a:gd name="T4" fmla="*/ 15720 w 3732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320" h="21600" fill="none" extrusionOk="0">
                <a:moveTo>
                  <a:pt x="0" y="6786"/>
                </a:moveTo>
                <a:cubicBezTo>
                  <a:pt x="4081" y="2455"/>
                  <a:pt x="9768" y="-1"/>
                  <a:pt x="15720" y="-1"/>
                </a:cubicBezTo>
                <a:cubicBezTo>
                  <a:pt x="27649" y="-1"/>
                  <a:pt x="37320" y="9670"/>
                  <a:pt x="37320" y="21600"/>
                </a:cubicBezTo>
              </a:path>
              <a:path w="37320" h="21600" stroke="0" extrusionOk="0">
                <a:moveTo>
                  <a:pt x="0" y="6786"/>
                </a:moveTo>
                <a:cubicBezTo>
                  <a:pt x="4081" y="2455"/>
                  <a:pt x="9768" y="-1"/>
                  <a:pt x="15720" y="-1"/>
                </a:cubicBezTo>
                <a:cubicBezTo>
                  <a:pt x="27649" y="-1"/>
                  <a:pt x="37320" y="9670"/>
                  <a:pt x="37320" y="21600"/>
                </a:cubicBezTo>
                <a:lnTo>
                  <a:pt x="15720" y="21600"/>
                </a:lnTo>
                <a:close/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6" name="Line 67"/>
          <p:cNvSpPr>
            <a:spLocks noChangeShapeType="1"/>
          </p:cNvSpPr>
          <p:nvPr/>
        </p:nvSpPr>
        <p:spPr bwMode="auto">
          <a:xfrm flipV="1">
            <a:off x="5110162" y="5243289"/>
            <a:ext cx="0" cy="14049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7" name="Line 68"/>
          <p:cNvSpPr>
            <a:spLocks noChangeShapeType="1"/>
          </p:cNvSpPr>
          <p:nvPr/>
        </p:nvSpPr>
        <p:spPr bwMode="auto">
          <a:xfrm>
            <a:off x="5110162" y="5243289"/>
            <a:ext cx="9366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" name="Line 69"/>
          <p:cNvSpPr>
            <a:spLocks noChangeShapeType="1"/>
          </p:cNvSpPr>
          <p:nvPr/>
        </p:nvSpPr>
        <p:spPr bwMode="auto">
          <a:xfrm flipH="1">
            <a:off x="4246562" y="5243289"/>
            <a:ext cx="8636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9" name="Text Box 70"/>
          <p:cNvSpPr txBox="1">
            <a:spLocks noChangeArrowheads="1"/>
          </p:cNvSpPr>
          <p:nvPr/>
        </p:nvSpPr>
        <p:spPr bwMode="auto">
          <a:xfrm>
            <a:off x="5451475" y="4901976"/>
            <a:ext cx="320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F</a:t>
            </a:r>
          </a:p>
        </p:txBody>
      </p:sp>
      <p:sp>
        <p:nvSpPr>
          <p:cNvPr id="50" name="Text Box 71"/>
          <p:cNvSpPr txBox="1">
            <a:spLocks noChangeArrowheads="1"/>
          </p:cNvSpPr>
          <p:nvPr/>
        </p:nvSpPr>
        <p:spPr bwMode="auto">
          <a:xfrm>
            <a:off x="4533900" y="4882926"/>
            <a:ext cx="346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B</a:t>
            </a:r>
          </a:p>
        </p:txBody>
      </p:sp>
      <p:sp>
        <p:nvSpPr>
          <p:cNvPr id="51" name="Text Box 72"/>
          <p:cNvSpPr txBox="1">
            <a:spLocks noChangeArrowheads="1"/>
          </p:cNvSpPr>
          <p:nvPr/>
        </p:nvSpPr>
        <p:spPr bwMode="auto">
          <a:xfrm>
            <a:off x="6586537" y="5065489"/>
            <a:ext cx="2576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e.g. </a:t>
            </a:r>
            <a:r>
              <a:rPr lang="ja-JP" altLang="en-GB" sz="1400" smtClean="0">
                <a:solidFill>
                  <a:srgbClr val="FF0000"/>
                </a:solidFill>
                <a:latin typeface="Palatino"/>
                <a:cs typeface="+mn-cs"/>
              </a:rPr>
              <a:t>“</a:t>
            </a:r>
            <a:r>
              <a:rPr lang="en-GB" sz="1400" smtClean="0">
                <a:solidFill>
                  <a:srgbClr val="FF0000"/>
                </a:solidFill>
                <a:cs typeface="+mn-cs"/>
              </a:rPr>
              <a:t>backward hemisphere</a:t>
            </a:r>
            <a:r>
              <a:rPr lang="ja-JP" altLang="en-GB" sz="1400" smtClean="0">
                <a:solidFill>
                  <a:srgbClr val="FF0000"/>
                </a:solidFill>
                <a:latin typeface="Palatino"/>
                <a:cs typeface="+mn-cs"/>
              </a:rPr>
              <a:t>”</a:t>
            </a:r>
            <a:endParaRPr lang="en-GB" sz="1400" smtClean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52" name="Picture 7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892326"/>
            <a:ext cx="2714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3" name="Picture 7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3874864"/>
            <a:ext cx="27749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4" name="Rectangle 77"/>
          <p:cNvSpPr>
            <a:spLocks noChangeArrowheads="1"/>
          </p:cNvSpPr>
          <p:nvPr/>
        </p:nvSpPr>
        <p:spPr bwMode="auto">
          <a:xfrm>
            <a:off x="1293812" y="3801839"/>
            <a:ext cx="2952750" cy="9001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5" name="Rectangle 78"/>
          <p:cNvSpPr>
            <a:spLocks noChangeArrowheads="1"/>
          </p:cNvSpPr>
          <p:nvPr/>
        </p:nvSpPr>
        <p:spPr bwMode="auto">
          <a:xfrm>
            <a:off x="4643437" y="3801839"/>
            <a:ext cx="2951163" cy="9001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56" name="Picture 8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204814"/>
            <a:ext cx="3971925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" name="Picture 8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2666776"/>
            <a:ext cx="397192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8" name="Picture 87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9" y="1426939"/>
            <a:ext cx="8950325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9" name="Picture 89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217514"/>
            <a:ext cx="3889375" cy="60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560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6022181" y="336216"/>
            <a:ext cx="3086100" cy="1643063"/>
            <a:chOff x="1238" y="2412"/>
            <a:chExt cx="1944" cy="1640"/>
          </a:xfrm>
        </p:grpSpPr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238" y="3654"/>
              <a:ext cx="288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-1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2734" y="3656"/>
              <a:ext cx="425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 i="1">
                  <a:solidFill>
                    <a:schemeClr val="tx1"/>
                  </a:solidFill>
                  <a:latin typeface="Palatino" charset="0"/>
                  <a:cs typeface="+mn-cs"/>
                </a:rPr>
                <a:t>+1</a:t>
              </a:r>
              <a:endParaRPr lang="en-US" sz="2800" i="1">
                <a:solidFill>
                  <a:schemeClr val="tx1"/>
                </a:solidFill>
                <a:latin typeface="Palatino" charset="0"/>
                <a:cs typeface="+mn-cs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888" y="3654"/>
              <a:ext cx="624" cy="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  <a:defRPr/>
              </a:pPr>
              <a:r>
                <a:rPr lang="en-US" sz="2000">
                  <a:solidFill>
                    <a:schemeClr val="tx1"/>
                  </a:solidFill>
                  <a:latin typeface="Palatino" charset="0"/>
                  <a:cs typeface="+mn-cs"/>
                </a:rPr>
                <a:t>cos</a:t>
              </a:r>
              <a:r>
                <a:rPr lang="en-US" sz="2000">
                  <a:solidFill>
                    <a:schemeClr val="tx1"/>
                  </a:solidFill>
                  <a:latin typeface="Symbol" charset="0"/>
                  <a:cs typeface="+mn-cs"/>
                </a:rPr>
                <a:t>q</a:t>
              </a:r>
              <a:endParaRPr lang="en-US" sz="2800">
                <a:solidFill>
                  <a:schemeClr val="tx1"/>
                </a:solidFill>
                <a:latin typeface="Symbol" charset="0"/>
                <a:cs typeface="+mn-cs"/>
              </a:endParaRP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1387" y="3631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9"/>
            <p:cNvSpPr>
              <a:spLocks noChangeShapeType="1"/>
            </p:cNvSpPr>
            <p:nvPr/>
          </p:nvSpPr>
          <p:spPr bwMode="auto">
            <a:xfrm flipV="1">
              <a:off x="2921" y="3631"/>
              <a:ext cx="0" cy="7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2176" y="2412"/>
              <a:ext cx="0" cy="1288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2921" y="2412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1387" y="2412"/>
              <a:ext cx="0" cy="1219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387" y="2521"/>
              <a:ext cx="1534" cy="1109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 flipH="1">
              <a:off x="1374" y="2951"/>
              <a:ext cx="1547" cy="669"/>
            </a:xfrm>
            <a:custGeom>
              <a:avLst/>
              <a:gdLst>
                <a:gd name="T0" fmla="*/ 0 w 1314"/>
                <a:gd name="T1" fmla="*/ 1194 h 1194"/>
                <a:gd name="T2" fmla="*/ 215 w 1314"/>
                <a:gd name="T3" fmla="*/ 1175 h 1194"/>
                <a:gd name="T4" fmla="*/ 399 w 1314"/>
                <a:gd name="T5" fmla="*/ 1130 h 1194"/>
                <a:gd name="T6" fmla="*/ 598 w 1314"/>
                <a:gd name="T7" fmla="*/ 1035 h 1194"/>
                <a:gd name="T8" fmla="*/ 846 w 1314"/>
                <a:gd name="T9" fmla="*/ 840 h 1194"/>
                <a:gd name="T10" fmla="*/ 1036 w 1314"/>
                <a:gd name="T11" fmla="*/ 606 h 1194"/>
                <a:gd name="T12" fmla="*/ 1175 w 1314"/>
                <a:gd name="T13" fmla="*/ 341 h 1194"/>
                <a:gd name="T14" fmla="*/ 1314 w 1314"/>
                <a:gd name="T15" fmla="*/ 0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14" h="1194">
                  <a:moveTo>
                    <a:pt x="0" y="1194"/>
                  </a:moveTo>
                  <a:cubicBezTo>
                    <a:pt x="36" y="1192"/>
                    <a:pt x="149" y="1186"/>
                    <a:pt x="215" y="1175"/>
                  </a:cubicBezTo>
                  <a:cubicBezTo>
                    <a:pt x="281" y="1164"/>
                    <a:pt x="335" y="1153"/>
                    <a:pt x="399" y="1130"/>
                  </a:cubicBezTo>
                  <a:cubicBezTo>
                    <a:pt x="463" y="1107"/>
                    <a:pt x="523" y="1083"/>
                    <a:pt x="598" y="1035"/>
                  </a:cubicBezTo>
                  <a:cubicBezTo>
                    <a:pt x="673" y="987"/>
                    <a:pt x="773" y="912"/>
                    <a:pt x="846" y="840"/>
                  </a:cubicBezTo>
                  <a:cubicBezTo>
                    <a:pt x="919" y="768"/>
                    <a:pt x="981" y="689"/>
                    <a:pt x="1036" y="606"/>
                  </a:cubicBezTo>
                  <a:cubicBezTo>
                    <a:pt x="1091" y="523"/>
                    <a:pt x="1129" y="442"/>
                    <a:pt x="1175" y="341"/>
                  </a:cubicBezTo>
                  <a:cubicBezTo>
                    <a:pt x="1221" y="240"/>
                    <a:pt x="1285" y="71"/>
                    <a:pt x="1314" y="0"/>
                  </a:cubicBezTo>
                </a:path>
              </a:pathLst>
            </a:custGeom>
            <a:noFill/>
            <a:ln w="19050" cap="flat" cmpd="sng">
              <a:solidFill>
                <a:srgbClr val="FF99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254" y="3627"/>
              <a:ext cx="1928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374" y="2542"/>
              <a:ext cx="1542" cy="814"/>
            </a:xfrm>
            <a:custGeom>
              <a:avLst/>
              <a:gdLst>
                <a:gd name="T0" fmla="*/ 1542 w 1542"/>
                <a:gd name="T1" fmla="*/ 0 h 814"/>
                <a:gd name="T2" fmla="*/ 1496 w 1542"/>
                <a:gd name="T3" fmla="*/ 70 h 814"/>
                <a:gd name="T4" fmla="*/ 1420 w 1542"/>
                <a:gd name="T5" fmla="*/ 222 h 814"/>
                <a:gd name="T6" fmla="*/ 1283 w 1542"/>
                <a:gd name="T7" fmla="*/ 416 h 814"/>
                <a:gd name="T8" fmla="*/ 1045 w 1542"/>
                <a:gd name="T9" fmla="*/ 654 h 814"/>
                <a:gd name="T10" fmla="*/ 869 w 1542"/>
                <a:gd name="T11" fmla="*/ 773 h 814"/>
                <a:gd name="T12" fmla="*/ 690 w 1542"/>
                <a:gd name="T13" fmla="*/ 813 h 814"/>
                <a:gd name="T14" fmla="*/ 438 w 1542"/>
                <a:gd name="T15" fmla="*/ 767 h 814"/>
                <a:gd name="T16" fmla="*/ 253 w 1542"/>
                <a:gd name="T17" fmla="*/ 651 h 814"/>
                <a:gd name="T18" fmla="*/ 138 w 1542"/>
                <a:gd name="T19" fmla="*/ 558 h 814"/>
                <a:gd name="T20" fmla="*/ 0 w 1542"/>
                <a:gd name="T21" fmla="*/ 395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2" h="814">
                  <a:moveTo>
                    <a:pt x="1542" y="0"/>
                  </a:moveTo>
                  <a:cubicBezTo>
                    <a:pt x="1532" y="13"/>
                    <a:pt x="1516" y="33"/>
                    <a:pt x="1496" y="70"/>
                  </a:cubicBezTo>
                  <a:cubicBezTo>
                    <a:pt x="1476" y="107"/>
                    <a:pt x="1455" y="164"/>
                    <a:pt x="1420" y="222"/>
                  </a:cubicBezTo>
                  <a:cubicBezTo>
                    <a:pt x="1385" y="280"/>
                    <a:pt x="1345" y="344"/>
                    <a:pt x="1283" y="416"/>
                  </a:cubicBezTo>
                  <a:cubicBezTo>
                    <a:pt x="1221" y="488"/>
                    <a:pt x="1114" y="595"/>
                    <a:pt x="1045" y="654"/>
                  </a:cubicBezTo>
                  <a:cubicBezTo>
                    <a:pt x="976" y="713"/>
                    <a:pt x="928" y="747"/>
                    <a:pt x="869" y="773"/>
                  </a:cubicBezTo>
                  <a:cubicBezTo>
                    <a:pt x="810" y="799"/>
                    <a:pt x="762" y="814"/>
                    <a:pt x="690" y="813"/>
                  </a:cubicBezTo>
                  <a:cubicBezTo>
                    <a:pt x="618" y="812"/>
                    <a:pt x="511" y="793"/>
                    <a:pt x="438" y="767"/>
                  </a:cubicBezTo>
                  <a:cubicBezTo>
                    <a:pt x="364" y="740"/>
                    <a:pt x="303" y="686"/>
                    <a:pt x="253" y="651"/>
                  </a:cubicBezTo>
                  <a:cubicBezTo>
                    <a:pt x="203" y="616"/>
                    <a:pt x="180" y="601"/>
                    <a:pt x="138" y="558"/>
                  </a:cubicBezTo>
                  <a:cubicBezTo>
                    <a:pt x="96" y="515"/>
                    <a:pt x="48" y="454"/>
                    <a:pt x="0" y="395"/>
                  </a:cubicBezTo>
                </a:path>
              </a:pathLst>
            </a:custGeom>
            <a:noFill/>
            <a:ln w="222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2382" y="2618"/>
              <a:ext cx="216" cy="388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F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641" y="2615"/>
              <a:ext cx="232" cy="388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B</a:t>
              </a: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419" y="2547"/>
              <a:ext cx="726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190" y="2547"/>
              <a:ext cx="726" cy="0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-35719" y="153497"/>
            <a:ext cx="563196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The level of asymmetry about </a:t>
            </a:r>
            <a:r>
              <a:rPr lang="en-GB" dirty="0" err="1" smtClean="0">
                <a:cs typeface="+mn-cs"/>
              </a:rPr>
              <a:t>cos</a:t>
            </a:r>
            <a:r>
              <a:rPr lang="en-GB" dirty="0" err="1" smtClean="0">
                <a:latin typeface="Symbol" charset="0"/>
                <a:cs typeface="+mn-cs"/>
              </a:rPr>
              <a:t>q</a:t>
            </a:r>
            <a:r>
              <a:rPr lang="en-GB" dirty="0" smtClean="0">
                <a:cs typeface="+mn-cs"/>
              </a:rPr>
              <a:t>=0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is expressed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in terms of the Forward-Backward Asymmetry</a:t>
            </a:r>
          </a:p>
        </p:txBody>
      </p:sp>
      <p:pic>
        <p:nvPicPr>
          <p:cNvPr id="23" name="Picture 2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556" y="929353"/>
            <a:ext cx="1870075" cy="61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35719" y="1669716"/>
            <a:ext cx="2938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Integrating equation </a:t>
            </a:r>
            <a:r>
              <a:rPr lang="en-GB" smtClean="0">
                <a:solidFill>
                  <a:srgbClr val="CC0099"/>
                </a:solidFill>
                <a:cs typeface="+mn-cs"/>
              </a:rPr>
              <a:t>(1)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:</a:t>
            </a:r>
          </a:p>
        </p:txBody>
      </p:sp>
      <p:pic>
        <p:nvPicPr>
          <p:cNvPr id="25" name="Picture 3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394" y="3619166"/>
            <a:ext cx="7021512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-35719" y="3325479"/>
            <a:ext cx="185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Which gives: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-35719" y="4297029"/>
            <a:ext cx="2835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This can be written as</a:t>
            </a:r>
          </a:p>
        </p:txBody>
      </p:sp>
      <p:grpSp>
        <p:nvGrpSpPr>
          <p:cNvPr id="28" name="Group 40"/>
          <p:cNvGrpSpPr>
            <a:grpSpLocks/>
          </p:cNvGrpSpPr>
          <p:nvPr/>
        </p:nvGrpSpPr>
        <p:grpSpPr bwMode="auto">
          <a:xfrm>
            <a:off x="575469" y="4700254"/>
            <a:ext cx="1692275" cy="647700"/>
            <a:chOff x="965" y="3362"/>
            <a:chExt cx="1066" cy="408"/>
          </a:xfrm>
        </p:grpSpPr>
        <p:pic>
          <p:nvPicPr>
            <p:cNvPr id="29" name="Picture 3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" y="3386"/>
              <a:ext cx="955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0" name="Rectangle 39"/>
            <p:cNvSpPr>
              <a:spLocks noChangeArrowheads="1"/>
            </p:cNvSpPr>
            <p:nvPr/>
          </p:nvSpPr>
          <p:spPr bwMode="auto">
            <a:xfrm>
              <a:off x="965" y="3362"/>
              <a:ext cx="1066" cy="408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31" name="Picture 4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006" y="4628816"/>
            <a:ext cx="3910013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Text Box 43"/>
          <p:cNvSpPr txBox="1">
            <a:spLocks noChangeArrowheads="1"/>
          </p:cNvSpPr>
          <p:nvPr/>
        </p:nvSpPr>
        <p:spPr bwMode="auto">
          <a:xfrm>
            <a:off x="2736056" y="4844716"/>
            <a:ext cx="638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sp>
        <p:nvSpPr>
          <p:cNvPr id="33" name="Rectangle 44"/>
          <p:cNvSpPr>
            <a:spLocks noChangeArrowheads="1"/>
          </p:cNvSpPr>
          <p:nvPr/>
        </p:nvSpPr>
        <p:spPr bwMode="auto">
          <a:xfrm>
            <a:off x="3950494" y="4628816"/>
            <a:ext cx="3997325" cy="827088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4" name="Text Box 46"/>
          <p:cNvSpPr txBox="1">
            <a:spLocks noChangeArrowheads="1"/>
          </p:cNvSpPr>
          <p:nvPr/>
        </p:nvSpPr>
        <p:spPr bwMode="auto">
          <a:xfrm>
            <a:off x="-17093" y="5826631"/>
            <a:ext cx="90709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Observe a non-zero asymmetry because the couplings of the Z  to LH and RH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particles are different. Contrast with QED where the couplings to LH and RH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particles are the same (parity is conserved) and the interaction is FB symmetric</a:t>
            </a:r>
          </a:p>
        </p:txBody>
      </p:sp>
      <p:sp>
        <p:nvSpPr>
          <p:cNvPr id="35" name="Text Box 47"/>
          <p:cNvSpPr txBox="1">
            <a:spLocks noChangeArrowheads="1"/>
          </p:cNvSpPr>
          <p:nvPr/>
        </p:nvSpPr>
        <p:spPr bwMode="auto">
          <a:xfrm>
            <a:off x="8617744" y="4801854"/>
            <a:ext cx="4905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CC0099"/>
                </a:solidFill>
                <a:cs typeface="+mn-cs"/>
              </a:rPr>
              <a:t>(4)</a:t>
            </a:r>
          </a:p>
        </p:txBody>
      </p:sp>
      <p:sp>
        <p:nvSpPr>
          <p:cNvPr id="36" name="Rectangle 48"/>
          <p:cNvSpPr>
            <a:spLocks noChangeArrowheads="1"/>
          </p:cNvSpPr>
          <p:nvPr/>
        </p:nvSpPr>
        <p:spPr bwMode="auto">
          <a:xfrm>
            <a:off x="3923506" y="4614529"/>
            <a:ext cx="4033838" cy="8636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37" name="Picture 5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37" y="1993566"/>
            <a:ext cx="884237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5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2" y="2714291"/>
            <a:ext cx="88392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49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forward-backward asymmetries</a:t>
            </a:r>
            <a:endParaRPr lang="en-US" dirty="0"/>
          </a:p>
        </p:txBody>
      </p:sp>
      <p:pic>
        <p:nvPicPr>
          <p:cNvPr id="4" name="Picture 6" descr="afbm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" y="1550503"/>
            <a:ext cx="3925888" cy="392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43656" y="939316"/>
            <a:ext cx="87518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Forward-backward asymmetries can only be measured for final states where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the charge of the fermion can be determined, e.g.   </a:t>
            </a:r>
          </a:p>
        </p:txBody>
      </p:sp>
      <p:pic>
        <p:nvPicPr>
          <p:cNvPr id="6" name="Picture 1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18" y="1228241"/>
            <a:ext cx="23955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1229518" y="1634641"/>
            <a:ext cx="2582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r>
              <a:rPr lang="en-GB" sz="1200">
                <a:solidFill>
                  <a:schemeClr val="hlink"/>
                </a:solidFill>
                <a:cs typeface="+mn-cs"/>
              </a:rPr>
              <a:t>OPAL Collaboration, </a:t>
            </a:r>
          </a:p>
          <a:p>
            <a:pPr>
              <a:defRPr/>
            </a:pPr>
            <a:r>
              <a:rPr lang="en-GB" sz="1200">
                <a:solidFill>
                  <a:schemeClr val="hlink"/>
                </a:solidFill>
                <a:cs typeface="+mn-cs"/>
              </a:rPr>
              <a:t>Eur. Phys. J. C19 (2001) 587-651. </a:t>
            </a: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 flipH="1">
            <a:off x="3677443" y="2236303"/>
            <a:ext cx="1009650" cy="395288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4702968" y="1660041"/>
            <a:ext cx="3952875" cy="6635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Because </a:t>
            </a:r>
            <a:r>
              <a:rPr lang="en-GB" smtClean="0">
                <a:cs typeface="+mn-cs"/>
              </a:rPr>
              <a:t>sin</a:t>
            </a:r>
            <a:r>
              <a:rPr lang="en-GB" baseline="30000" smtClean="0">
                <a:cs typeface="+mn-cs"/>
              </a:rPr>
              <a:t>2</a:t>
            </a:r>
            <a:r>
              <a:rPr lang="en-GB" smtClean="0">
                <a:latin typeface="Symbol" charset="0"/>
                <a:cs typeface="+mn-cs"/>
              </a:rPr>
              <a:t>q</a:t>
            </a:r>
            <a:r>
              <a:rPr lang="en-GB" baseline="-25000" smtClean="0">
                <a:cs typeface="+mn-cs"/>
              </a:rPr>
              <a:t>w</a:t>
            </a:r>
            <a:r>
              <a:rPr lang="en-GB" smtClean="0">
                <a:cs typeface="+mn-cs"/>
              </a:rPr>
              <a:t> </a:t>
            </a:r>
            <a:r>
              <a:rPr lang="en-GB" smtClean="0">
                <a:cs typeface="Arial" charset="0"/>
              </a:rPr>
              <a:t>≈ 0.25</a:t>
            </a:r>
            <a:r>
              <a:rPr lang="en-GB" smtClean="0">
                <a:solidFill>
                  <a:srgbClr val="FF0000"/>
                </a:solidFill>
                <a:cs typeface="Arial" charset="0"/>
              </a:rPr>
              <a:t>, the value of</a:t>
            </a:r>
          </a:p>
          <a:p>
            <a:pPr>
              <a:defRPr/>
            </a:pPr>
            <a:r>
              <a:rPr lang="en-GB" smtClean="0">
                <a:cs typeface="Arial" charset="0"/>
              </a:rPr>
              <a:t>A</a:t>
            </a:r>
            <a:r>
              <a:rPr lang="en-GB" baseline="-25000" smtClean="0">
                <a:cs typeface="Arial" charset="0"/>
              </a:rPr>
              <a:t>FB</a:t>
            </a:r>
            <a:r>
              <a:rPr lang="en-GB" baseline="-25000" smtClean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GB" smtClean="0">
                <a:solidFill>
                  <a:srgbClr val="FF0000"/>
                </a:solidFill>
                <a:cs typeface="Arial" charset="0"/>
              </a:rPr>
              <a:t>for leptons is almost zero</a:t>
            </a:r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>
            <a:off x="3677443" y="3136416"/>
            <a:ext cx="1044575" cy="46831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 flipH="1">
            <a:off x="3498056" y="3136416"/>
            <a:ext cx="1223962" cy="97155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4722018" y="2415691"/>
            <a:ext cx="4127500" cy="1212850"/>
            <a:chOff x="3222" y="1764"/>
            <a:chExt cx="2600" cy="764"/>
          </a:xfrm>
        </p:grpSpPr>
        <p:sp>
          <p:nvSpPr>
            <p:cNvPr id="13" name="Text Box 18"/>
            <p:cNvSpPr txBox="1">
              <a:spLocks noChangeArrowheads="1"/>
            </p:cNvSpPr>
            <p:nvPr/>
          </p:nvSpPr>
          <p:spPr bwMode="auto">
            <a:xfrm>
              <a:off x="3222" y="1764"/>
              <a:ext cx="2600" cy="76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For data above and below the peak </a:t>
              </a:r>
            </a:p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of the Z resonance interference with</a:t>
              </a:r>
            </a:p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                                         leads to a </a:t>
              </a:r>
            </a:p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larger asymmetry </a:t>
              </a:r>
            </a:p>
          </p:txBody>
        </p:sp>
        <p:pic>
          <p:nvPicPr>
            <p:cNvPr id="14" name="Picture 19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9" y="2117"/>
              <a:ext cx="1490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32"/>
          <p:cNvGrpSpPr>
            <a:grpSpLocks/>
          </p:cNvGrpSpPr>
          <p:nvPr/>
        </p:nvGrpSpPr>
        <p:grpSpPr bwMode="auto">
          <a:xfrm>
            <a:off x="5658643" y="3676166"/>
            <a:ext cx="3024188" cy="1768475"/>
            <a:chOff x="3188" y="2315"/>
            <a:chExt cx="1905" cy="1114"/>
          </a:xfrm>
        </p:grpSpPr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308" y="2315"/>
              <a:ext cx="16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LEP data combined:</a:t>
              </a:r>
            </a:p>
          </p:txBody>
        </p:sp>
        <p:pic>
          <p:nvPicPr>
            <p:cNvPr id="17" name="Picture 24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0" y="2536"/>
              <a:ext cx="1748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27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1" y="2831"/>
              <a:ext cx="1766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29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" y="3148"/>
              <a:ext cx="1747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" name="Rectangle 30"/>
            <p:cNvSpPr>
              <a:spLocks noChangeArrowheads="1"/>
            </p:cNvSpPr>
            <p:nvPr/>
          </p:nvSpPr>
          <p:spPr bwMode="auto">
            <a:xfrm>
              <a:off x="3188" y="2319"/>
              <a:ext cx="1905" cy="1110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1" name="AutoShape 33"/>
          <p:cNvSpPr>
            <a:spLocks noChangeArrowheads="1"/>
          </p:cNvSpPr>
          <p:nvPr/>
        </p:nvSpPr>
        <p:spPr bwMode="auto">
          <a:xfrm>
            <a:off x="5009356" y="4360378"/>
            <a:ext cx="468312" cy="323850"/>
          </a:xfrm>
          <a:prstGeom prst="rightArrow">
            <a:avLst>
              <a:gd name="adj1" fmla="val 50000"/>
              <a:gd name="adj2" fmla="val 36152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22" name="Group 38"/>
          <p:cNvGrpSpPr>
            <a:grpSpLocks/>
          </p:cNvGrpSpPr>
          <p:nvPr/>
        </p:nvGrpSpPr>
        <p:grpSpPr bwMode="auto">
          <a:xfrm>
            <a:off x="76993" y="5476391"/>
            <a:ext cx="7243763" cy="585787"/>
            <a:chOff x="262" y="3424"/>
            <a:chExt cx="4563" cy="369"/>
          </a:xfrm>
        </p:grpSpPr>
        <p:sp>
          <p:nvSpPr>
            <p:cNvPr id="23" name="Text Box 34"/>
            <p:cNvSpPr txBox="1">
              <a:spLocks noChangeArrowheads="1"/>
            </p:cNvSpPr>
            <p:nvPr/>
          </p:nvSpPr>
          <p:spPr bwMode="auto">
            <a:xfrm>
              <a:off x="262" y="3494"/>
              <a:ext cx="38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To relate these measurements to the couplings uses</a:t>
              </a:r>
            </a:p>
          </p:txBody>
        </p:sp>
        <p:pic>
          <p:nvPicPr>
            <p:cNvPr id="24" name="Picture 36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0" y="3424"/>
              <a:ext cx="955" cy="3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25" name="Text Box 39"/>
          <p:cNvSpPr txBox="1">
            <a:spLocks noChangeArrowheads="1"/>
          </p:cNvSpPr>
          <p:nvPr/>
        </p:nvSpPr>
        <p:spPr bwMode="auto">
          <a:xfrm>
            <a:off x="76993" y="5911366"/>
            <a:ext cx="4791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all cases asymmetries depend on       </a:t>
            </a:r>
          </a:p>
        </p:txBody>
      </p:sp>
      <p:pic>
        <p:nvPicPr>
          <p:cNvPr id="26" name="Picture 4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33" y="5978041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" name="Text Box 41"/>
          <p:cNvSpPr txBox="1">
            <a:spLocks noChangeArrowheads="1"/>
          </p:cNvSpPr>
          <p:nvPr/>
        </p:nvSpPr>
        <p:spPr bwMode="auto">
          <a:xfrm>
            <a:off x="76993" y="6271728"/>
            <a:ext cx="4003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To obtain         could use              </a:t>
            </a:r>
          </a:p>
        </p:txBody>
      </p:sp>
      <p:pic>
        <p:nvPicPr>
          <p:cNvPr id="28" name="Picture 4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22" y="6338403"/>
            <a:ext cx="2905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4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318" y="6241566"/>
            <a:ext cx="13144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42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Determination of the weak mixing angle</a:t>
            </a:r>
            <a:endParaRPr lang="en-US" dirty="0"/>
          </a:p>
        </p:txBody>
      </p:sp>
      <p:pic>
        <p:nvPicPr>
          <p:cNvPr id="4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152" y="1044575"/>
            <a:ext cx="163512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31364" y="1109662"/>
            <a:ext cx="173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From LEP : 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31364" y="1506537"/>
            <a:ext cx="1743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From SLC : </a:t>
            </a:r>
          </a:p>
        </p:txBody>
      </p:sp>
      <p:pic>
        <p:nvPicPr>
          <p:cNvPr id="7" name="Picture 1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014" y="1573212"/>
            <a:ext cx="11096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AutoShape 11"/>
          <p:cNvSpPr>
            <a:spLocks/>
          </p:cNvSpPr>
          <p:nvPr/>
        </p:nvSpPr>
        <p:spPr bwMode="auto">
          <a:xfrm>
            <a:off x="3823864" y="1081087"/>
            <a:ext cx="144463" cy="828675"/>
          </a:xfrm>
          <a:prstGeom prst="rightBrace">
            <a:avLst>
              <a:gd name="adj1" fmla="val 47802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9" name="Picture 1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14" y="1328737"/>
            <a:ext cx="15192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3209502" y="2052637"/>
            <a:ext cx="2630487" cy="1055688"/>
            <a:chOff x="1238" y="1117"/>
            <a:chExt cx="1657" cy="665"/>
          </a:xfrm>
        </p:grpSpPr>
        <p:pic>
          <p:nvPicPr>
            <p:cNvPr id="11" name="Picture 1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" y="1117"/>
              <a:ext cx="1638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2" name="Picture 1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" y="1364"/>
              <a:ext cx="1657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17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616"/>
              <a:ext cx="1638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4" name="AutoShape 19"/>
          <p:cNvSpPr>
            <a:spLocks noChangeArrowheads="1"/>
          </p:cNvSpPr>
          <p:nvPr/>
        </p:nvSpPr>
        <p:spPr bwMode="auto">
          <a:xfrm>
            <a:off x="1844252" y="2484437"/>
            <a:ext cx="360362" cy="215900"/>
          </a:xfrm>
          <a:prstGeom prst="rightArrow">
            <a:avLst>
              <a:gd name="adj1" fmla="val 50000"/>
              <a:gd name="adj2" fmla="val 41728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25"/>
          <p:cNvSpPr txBox="1">
            <a:spLocks noChangeArrowheads="1"/>
          </p:cNvSpPr>
          <p:nvPr/>
        </p:nvSpPr>
        <p:spPr bwMode="auto">
          <a:xfrm>
            <a:off x="809202" y="3413125"/>
            <a:ext cx="639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</a:t>
            </a:r>
          </a:p>
        </p:txBody>
      </p:sp>
      <p:sp>
        <p:nvSpPr>
          <p:cNvPr id="16" name="Text Box 26"/>
          <p:cNvSpPr txBox="1">
            <a:spLocks noChangeArrowheads="1"/>
          </p:cNvSpPr>
          <p:nvPr/>
        </p:nvSpPr>
        <p:spPr bwMode="auto">
          <a:xfrm>
            <a:off x="6692477" y="2278062"/>
            <a:ext cx="2260600" cy="603250"/>
          </a:xfrm>
          <a:prstGeom prst="rect">
            <a:avLst/>
          </a:prstGeom>
          <a:noFill/>
          <a:ln w="2222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rgbClr val="CC0099"/>
                </a:solidFill>
                <a:cs typeface="+mn-cs"/>
              </a:rPr>
              <a:t>includes results from</a:t>
            </a:r>
          </a:p>
          <a:p>
            <a:pPr>
              <a:defRPr/>
            </a:pPr>
            <a:r>
              <a:rPr lang="en-GB" sz="1600" smtClean="0">
                <a:solidFill>
                  <a:srgbClr val="CC0099"/>
                </a:solidFill>
                <a:cs typeface="+mn-cs"/>
              </a:rPr>
              <a:t>other measurements</a:t>
            </a:r>
          </a:p>
        </p:txBody>
      </p:sp>
      <p:sp>
        <p:nvSpPr>
          <p:cNvPr id="17" name="Text Box 32"/>
          <p:cNvSpPr txBox="1">
            <a:spLocks noChangeArrowheads="1"/>
          </p:cNvSpPr>
          <p:nvPr/>
        </p:nvSpPr>
        <p:spPr bwMode="auto">
          <a:xfrm>
            <a:off x="331364" y="4105275"/>
            <a:ext cx="8105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Measured asymmetries give ratio of vector to axial-vector Z coupings. 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SM these are related to the weak mixing angle  </a:t>
            </a:r>
          </a:p>
        </p:txBody>
      </p:sp>
      <p:pic>
        <p:nvPicPr>
          <p:cNvPr id="18" name="Picture 3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27" y="4752975"/>
            <a:ext cx="6951662" cy="81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9" name="Group 37"/>
          <p:cNvGrpSpPr>
            <a:grpSpLocks/>
          </p:cNvGrpSpPr>
          <p:nvPr/>
        </p:nvGrpSpPr>
        <p:grpSpPr bwMode="auto">
          <a:xfrm>
            <a:off x="313902" y="5534038"/>
            <a:ext cx="7027943" cy="368301"/>
            <a:chOff x="308" y="3202"/>
            <a:chExt cx="4428" cy="232"/>
          </a:xfrm>
        </p:grpSpPr>
        <p:sp>
          <p:nvSpPr>
            <p:cNvPr id="20" name="Text Box 27"/>
            <p:cNvSpPr txBox="1">
              <a:spLocks noChangeArrowheads="1"/>
            </p:cNvSpPr>
            <p:nvPr/>
          </p:nvSpPr>
          <p:spPr bwMode="auto">
            <a:xfrm>
              <a:off x="308" y="3203"/>
              <a:ext cx="424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Asymmetry measurements give precise determination of  </a:t>
              </a:r>
            </a:p>
          </p:txBody>
        </p:sp>
        <p:pic>
          <p:nvPicPr>
            <p:cNvPr id="21" name="Picture 36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2" y="3202"/>
              <a:ext cx="53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40"/>
          <p:cNvGrpSpPr>
            <a:grpSpLocks/>
          </p:cNvGrpSpPr>
          <p:nvPr/>
        </p:nvGrpSpPr>
        <p:grpSpPr bwMode="auto">
          <a:xfrm>
            <a:off x="2564977" y="6084887"/>
            <a:ext cx="3600450" cy="504825"/>
            <a:chOff x="1737" y="3498"/>
            <a:chExt cx="2268" cy="318"/>
          </a:xfrm>
        </p:grpSpPr>
        <p:pic>
          <p:nvPicPr>
            <p:cNvPr id="23" name="Picture 3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" y="3543"/>
              <a:ext cx="2153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" name="Rectangle 39"/>
            <p:cNvSpPr>
              <a:spLocks noChangeArrowheads="1"/>
            </p:cNvSpPr>
            <p:nvPr/>
          </p:nvSpPr>
          <p:spPr bwMode="auto">
            <a:xfrm>
              <a:off x="1737" y="3498"/>
              <a:ext cx="2268" cy="318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25" name="Picture 4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639" y="3233737"/>
            <a:ext cx="4016375" cy="79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602827" y="2095500"/>
            <a:ext cx="2187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Putting everything</a:t>
            </a:r>
          </a:p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together</a:t>
            </a:r>
          </a:p>
        </p:txBody>
      </p:sp>
      <p:sp>
        <p:nvSpPr>
          <p:cNvPr id="27" name="Rectangle 43"/>
          <p:cNvSpPr>
            <a:spLocks noChangeArrowheads="1"/>
          </p:cNvSpPr>
          <p:nvPr/>
        </p:nvSpPr>
        <p:spPr bwMode="auto">
          <a:xfrm>
            <a:off x="3141239" y="1981200"/>
            <a:ext cx="2771775" cy="11874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908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30000" dirty="0" smtClean="0"/>
              <a:t>+</a:t>
            </a:r>
            <a:r>
              <a:rPr lang="en-US" dirty="0" smtClean="0"/>
              <a:t>W</a:t>
            </a:r>
            <a:r>
              <a:rPr lang="en-US" baseline="30000" dirty="0" smtClean="0"/>
              <a:t>-</a:t>
            </a:r>
            <a:r>
              <a:rPr lang="en-US" dirty="0" smtClean="0"/>
              <a:t> production</a:t>
            </a:r>
            <a:endParaRPr lang="en-US" dirty="0"/>
          </a:p>
        </p:txBody>
      </p:sp>
      <p:grpSp>
        <p:nvGrpSpPr>
          <p:cNvPr id="4" name="Group 68"/>
          <p:cNvGrpSpPr>
            <a:grpSpLocks/>
          </p:cNvGrpSpPr>
          <p:nvPr/>
        </p:nvGrpSpPr>
        <p:grpSpPr bwMode="auto">
          <a:xfrm>
            <a:off x="673100" y="1596367"/>
            <a:ext cx="7453312" cy="686066700"/>
            <a:chOff x="580" y="1026"/>
            <a:chExt cx="4695" cy="432168"/>
          </a:xfrm>
        </p:grpSpPr>
        <p:grpSp>
          <p:nvGrpSpPr>
            <p:cNvPr id="5" name="Group 6"/>
            <p:cNvGrpSpPr>
              <a:grpSpLocks/>
            </p:cNvGrpSpPr>
            <p:nvPr/>
          </p:nvGrpSpPr>
          <p:grpSpPr bwMode="auto">
            <a:xfrm>
              <a:off x="667" y="1072"/>
              <a:ext cx="4588" cy="432122"/>
              <a:chOff x="716" y="3157"/>
              <a:chExt cx="4831" cy="477135"/>
            </a:xfrm>
          </p:grpSpPr>
          <p:sp>
            <p:nvSpPr>
              <p:cNvPr id="9" name="Freeform 7"/>
              <p:cNvSpPr>
                <a:spLocks noChangeAspect="1"/>
              </p:cNvSpPr>
              <p:nvPr/>
            </p:nvSpPr>
            <p:spPr bwMode="auto">
              <a:xfrm rot="21600000">
                <a:off x="2928" y="3482"/>
                <a:ext cx="392" cy="6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0" name="Line 8"/>
              <p:cNvSpPr>
                <a:spLocks noChangeAspect="1" noChangeShapeType="1"/>
              </p:cNvSpPr>
              <p:nvPr/>
            </p:nvSpPr>
            <p:spPr bwMode="auto">
              <a:xfrm rot="10800000">
                <a:off x="2593" y="3255"/>
                <a:ext cx="341" cy="24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" name="Line 9"/>
              <p:cNvSpPr>
                <a:spLocks noChangeAspect="1" noChangeShapeType="1"/>
              </p:cNvSpPr>
              <p:nvPr/>
            </p:nvSpPr>
            <p:spPr bwMode="auto">
              <a:xfrm rot="10800000">
                <a:off x="2743" y="3361"/>
                <a:ext cx="190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2" name="Line 10"/>
              <p:cNvSpPr>
                <a:spLocks noChangeAspect="1" noChangeShapeType="1"/>
              </p:cNvSpPr>
              <p:nvPr/>
            </p:nvSpPr>
            <p:spPr bwMode="auto">
              <a:xfrm rot="17347756">
                <a:off x="2598" y="3500"/>
                <a:ext cx="342" cy="241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3" name="Line 11"/>
              <p:cNvSpPr>
                <a:spLocks noChangeAspect="1" noChangeShapeType="1"/>
              </p:cNvSpPr>
              <p:nvPr/>
            </p:nvSpPr>
            <p:spPr bwMode="auto">
              <a:xfrm rot="17347756">
                <a:off x="2602" y="3607"/>
                <a:ext cx="189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4" name="Oval 12"/>
              <p:cNvSpPr>
                <a:spLocks noChangeAspect="1" noChangeArrowheads="1"/>
              </p:cNvSpPr>
              <p:nvPr/>
            </p:nvSpPr>
            <p:spPr bwMode="auto">
              <a:xfrm rot="10800000">
                <a:off x="2911" y="3484"/>
                <a:ext cx="33" cy="33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5" name="Freeform 13"/>
              <p:cNvSpPr>
                <a:spLocks noChangeAspect="1"/>
              </p:cNvSpPr>
              <p:nvPr/>
            </p:nvSpPr>
            <p:spPr bwMode="auto">
              <a:xfrm rot="19184894">
                <a:off x="3278" y="3344"/>
                <a:ext cx="383" cy="7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6" name="Freeform 14"/>
              <p:cNvSpPr>
                <a:spLocks noChangeAspect="1"/>
              </p:cNvSpPr>
              <p:nvPr/>
            </p:nvSpPr>
            <p:spPr bwMode="auto">
              <a:xfrm rot="34578351">
                <a:off x="3273" y="3589"/>
                <a:ext cx="386" cy="6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7" name="Oval 15"/>
              <p:cNvSpPr>
                <a:spLocks noChangeAspect="1" noChangeArrowheads="1"/>
              </p:cNvSpPr>
              <p:nvPr/>
            </p:nvSpPr>
            <p:spPr bwMode="auto">
              <a:xfrm>
                <a:off x="3303" y="3483"/>
                <a:ext cx="33" cy="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18" name="Picture 16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0" y="3689"/>
                <a:ext cx="225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17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" y="3172"/>
                <a:ext cx="24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0" name="Picture 18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" y="3157"/>
                <a:ext cx="145" cy="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19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" y="3695"/>
                <a:ext cx="146" cy="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Freeform 20"/>
              <p:cNvSpPr>
                <a:spLocks noChangeAspect="1"/>
              </p:cNvSpPr>
              <p:nvPr/>
            </p:nvSpPr>
            <p:spPr bwMode="auto">
              <a:xfrm>
                <a:off x="4749" y="3216"/>
                <a:ext cx="526" cy="74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23" name="Picture 21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7" y="3176"/>
                <a:ext cx="240" cy="1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2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8" y="3160"/>
                <a:ext cx="146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3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" y="3698"/>
                <a:ext cx="144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Line 24"/>
              <p:cNvSpPr>
                <a:spLocks noChangeAspect="1" noChangeShapeType="1"/>
              </p:cNvSpPr>
              <p:nvPr/>
            </p:nvSpPr>
            <p:spPr bwMode="auto">
              <a:xfrm>
                <a:off x="4277" y="3234"/>
                <a:ext cx="47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Line 25"/>
              <p:cNvSpPr>
                <a:spLocks noChangeAspect="1" noChangeShapeType="1"/>
              </p:cNvSpPr>
              <p:nvPr/>
            </p:nvSpPr>
            <p:spPr bwMode="auto">
              <a:xfrm rot="10800000">
                <a:off x="4459" y="3234"/>
                <a:ext cx="21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28" name="Group 26"/>
              <p:cNvGrpSpPr>
                <a:grpSpLocks noChangeAspect="1"/>
              </p:cNvGrpSpPr>
              <p:nvPr/>
            </p:nvGrpSpPr>
            <p:grpSpPr bwMode="auto">
              <a:xfrm>
                <a:off x="4277" y="3733"/>
                <a:ext cx="472" cy="476559"/>
                <a:chOff x="897" y="2854"/>
                <a:chExt cx="590" cy="476559"/>
              </a:xfrm>
            </p:grpSpPr>
            <p:sp>
              <p:nvSpPr>
                <p:cNvPr id="50" name="Line 27"/>
                <p:cNvSpPr>
                  <a:spLocks noChangeAspect="1" noChangeShapeType="1"/>
                </p:cNvSpPr>
                <p:nvPr/>
              </p:nvSpPr>
              <p:spPr bwMode="auto">
                <a:xfrm>
                  <a:off x="897" y="479413"/>
                  <a:ext cx="590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51" name="Line 28"/>
                <p:cNvSpPr>
                  <a:spLocks noChangeAspect="1" noChangeShapeType="1"/>
                </p:cNvSpPr>
                <p:nvPr/>
              </p:nvSpPr>
              <p:spPr bwMode="auto">
                <a:xfrm>
                  <a:off x="942" y="2854"/>
                  <a:ext cx="272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29" name="Line 29"/>
              <p:cNvSpPr>
                <a:spLocks noChangeAspect="1" noChangeShapeType="1"/>
              </p:cNvSpPr>
              <p:nvPr/>
            </p:nvSpPr>
            <p:spPr bwMode="auto">
              <a:xfrm>
                <a:off x="4749" y="3234"/>
                <a:ext cx="0" cy="50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0" name="Line 30"/>
              <p:cNvSpPr>
                <a:spLocks noChangeAspect="1" noChangeShapeType="1"/>
              </p:cNvSpPr>
              <p:nvPr/>
            </p:nvSpPr>
            <p:spPr bwMode="auto">
              <a:xfrm>
                <a:off x="4749" y="3288"/>
                <a:ext cx="0" cy="21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" name="Freeform 31"/>
              <p:cNvSpPr>
                <a:spLocks noChangeAspect="1"/>
              </p:cNvSpPr>
              <p:nvPr/>
            </p:nvSpPr>
            <p:spPr bwMode="auto">
              <a:xfrm>
                <a:off x="4749" y="3707"/>
                <a:ext cx="510" cy="7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2" name="Picture 32" descr="TP_tmp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3" y="3687"/>
                <a:ext cx="224" cy="1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33" descr="TP_tmp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40" y="3415"/>
                <a:ext cx="117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34" name="Group 34"/>
              <p:cNvGrpSpPr>
                <a:grpSpLocks/>
              </p:cNvGrpSpPr>
              <p:nvPr/>
            </p:nvGrpSpPr>
            <p:grpSpPr bwMode="auto">
              <a:xfrm>
                <a:off x="716" y="3157"/>
                <a:ext cx="1469" cy="636"/>
                <a:chOff x="2422" y="3157"/>
                <a:chExt cx="1469" cy="636"/>
              </a:xfrm>
            </p:grpSpPr>
            <p:sp>
              <p:nvSpPr>
                <p:cNvPr id="36" name="Freeform 35"/>
                <p:cNvSpPr>
                  <a:spLocks noChangeAspect="1"/>
                </p:cNvSpPr>
                <p:nvPr/>
              </p:nvSpPr>
              <p:spPr bwMode="auto">
                <a:xfrm rot="21600000">
                  <a:off x="2928" y="3482"/>
                  <a:ext cx="392" cy="66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CC009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7" name="Line 36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593" y="3255"/>
                  <a:ext cx="343" cy="24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8" name="Line 37"/>
                <p:cNvSpPr>
                  <a:spLocks noChangeAspect="1" noChangeShapeType="1"/>
                </p:cNvSpPr>
                <p:nvPr/>
              </p:nvSpPr>
              <p:spPr bwMode="auto">
                <a:xfrm rot="10800000">
                  <a:off x="2743" y="3361"/>
                  <a:ext cx="187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9" name="Line 38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597" y="3501"/>
                  <a:ext cx="342" cy="24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0" name="Line 39"/>
                <p:cNvSpPr>
                  <a:spLocks noChangeAspect="1" noChangeShapeType="1"/>
                </p:cNvSpPr>
                <p:nvPr/>
              </p:nvSpPr>
              <p:spPr bwMode="auto">
                <a:xfrm rot="17347756">
                  <a:off x="2602" y="3607"/>
                  <a:ext cx="189" cy="133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1" name="Oval 40"/>
                <p:cNvSpPr>
                  <a:spLocks noChangeAspect="1" noChangeArrowheads="1"/>
                </p:cNvSpPr>
                <p:nvPr/>
              </p:nvSpPr>
              <p:spPr bwMode="auto">
                <a:xfrm rot="10800000">
                  <a:off x="2911" y="3484"/>
                  <a:ext cx="35" cy="33"/>
                </a:xfrm>
                <a:prstGeom prst="ellipse">
                  <a:avLst/>
                </a:prstGeom>
                <a:solidFill>
                  <a:schemeClr val="hlink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2" name="Freeform 41"/>
                <p:cNvSpPr>
                  <a:spLocks noChangeAspect="1"/>
                </p:cNvSpPr>
                <p:nvPr/>
              </p:nvSpPr>
              <p:spPr bwMode="auto">
                <a:xfrm rot="19184894">
                  <a:off x="3278" y="3344"/>
                  <a:ext cx="383" cy="73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3" name="Freeform 42"/>
                <p:cNvSpPr>
                  <a:spLocks noChangeAspect="1"/>
                </p:cNvSpPr>
                <p:nvPr/>
              </p:nvSpPr>
              <p:spPr bwMode="auto">
                <a:xfrm rot="34578351">
                  <a:off x="3273" y="3589"/>
                  <a:ext cx="386" cy="61"/>
                </a:xfrm>
                <a:custGeom>
                  <a:avLst/>
                  <a:gdLst>
                    <a:gd name="T0" fmla="*/ 0 w 3378"/>
                    <a:gd name="T1" fmla="*/ 318 h 682"/>
                    <a:gd name="T2" fmla="*/ 69 w 3378"/>
                    <a:gd name="T3" fmla="*/ 163 h 682"/>
                    <a:gd name="T4" fmla="*/ 112 w 3378"/>
                    <a:gd name="T5" fmla="*/ 76 h 682"/>
                    <a:gd name="T6" fmla="*/ 149 w 3378"/>
                    <a:gd name="T7" fmla="*/ 33 h 682"/>
                    <a:gd name="T8" fmla="*/ 205 w 3378"/>
                    <a:gd name="T9" fmla="*/ 8 h 682"/>
                    <a:gd name="T10" fmla="*/ 248 w 3378"/>
                    <a:gd name="T11" fmla="*/ 27 h 682"/>
                    <a:gd name="T12" fmla="*/ 316 w 3378"/>
                    <a:gd name="T13" fmla="*/ 95 h 682"/>
                    <a:gd name="T14" fmla="*/ 365 w 3378"/>
                    <a:gd name="T15" fmla="*/ 200 h 682"/>
                    <a:gd name="T16" fmla="*/ 396 w 3378"/>
                    <a:gd name="T17" fmla="*/ 293 h 682"/>
                    <a:gd name="T18" fmla="*/ 452 w 3378"/>
                    <a:gd name="T19" fmla="*/ 423 h 682"/>
                    <a:gd name="T20" fmla="*/ 514 w 3378"/>
                    <a:gd name="T21" fmla="*/ 565 h 682"/>
                    <a:gd name="T22" fmla="*/ 570 w 3378"/>
                    <a:gd name="T23" fmla="*/ 646 h 682"/>
                    <a:gd name="T24" fmla="*/ 625 w 3378"/>
                    <a:gd name="T25" fmla="*/ 676 h 682"/>
                    <a:gd name="T26" fmla="*/ 681 w 3378"/>
                    <a:gd name="T27" fmla="*/ 639 h 682"/>
                    <a:gd name="T28" fmla="*/ 737 w 3378"/>
                    <a:gd name="T29" fmla="*/ 577 h 682"/>
                    <a:gd name="T30" fmla="*/ 798 w 3378"/>
                    <a:gd name="T31" fmla="*/ 441 h 682"/>
                    <a:gd name="T32" fmla="*/ 854 w 3378"/>
                    <a:gd name="T33" fmla="*/ 299 h 682"/>
                    <a:gd name="T34" fmla="*/ 904 w 3378"/>
                    <a:gd name="T35" fmla="*/ 182 h 682"/>
                    <a:gd name="T36" fmla="*/ 959 w 3378"/>
                    <a:gd name="T37" fmla="*/ 64 h 682"/>
                    <a:gd name="T38" fmla="*/ 1015 w 3378"/>
                    <a:gd name="T39" fmla="*/ 15 h 682"/>
                    <a:gd name="T40" fmla="*/ 1064 w 3378"/>
                    <a:gd name="T41" fmla="*/ 8 h 682"/>
                    <a:gd name="T42" fmla="*/ 1133 w 3378"/>
                    <a:gd name="T43" fmla="*/ 64 h 682"/>
                    <a:gd name="T44" fmla="*/ 1176 w 3378"/>
                    <a:gd name="T45" fmla="*/ 151 h 682"/>
                    <a:gd name="T46" fmla="*/ 1232 w 3378"/>
                    <a:gd name="T47" fmla="*/ 268 h 682"/>
                    <a:gd name="T48" fmla="*/ 1287 w 3378"/>
                    <a:gd name="T49" fmla="*/ 404 h 682"/>
                    <a:gd name="T50" fmla="*/ 1349 w 3378"/>
                    <a:gd name="T51" fmla="*/ 540 h 682"/>
                    <a:gd name="T52" fmla="*/ 1399 w 3378"/>
                    <a:gd name="T53" fmla="*/ 646 h 682"/>
                    <a:gd name="T54" fmla="*/ 1467 w 3378"/>
                    <a:gd name="T55" fmla="*/ 676 h 682"/>
                    <a:gd name="T56" fmla="*/ 1541 w 3378"/>
                    <a:gd name="T57" fmla="*/ 633 h 682"/>
                    <a:gd name="T58" fmla="*/ 1603 w 3378"/>
                    <a:gd name="T59" fmla="*/ 516 h 682"/>
                    <a:gd name="T60" fmla="*/ 1658 w 3378"/>
                    <a:gd name="T61" fmla="*/ 386 h 682"/>
                    <a:gd name="T62" fmla="*/ 1708 w 3378"/>
                    <a:gd name="T63" fmla="*/ 262 h 682"/>
                    <a:gd name="T64" fmla="*/ 1770 w 3378"/>
                    <a:gd name="T65" fmla="*/ 138 h 682"/>
                    <a:gd name="T66" fmla="*/ 1807 w 3378"/>
                    <a:gd name="T67" fmla="*/ 64 h 682"/>
                    <a:gd name="T68" fmla="*/ 1887 w 3378"/>
                    <a:gd name="T69" fmla="*/ 2 h 682"/>
                    <a:gd name="T70" fmla="*/ 1974 w 3378"/>
                    <a:gd name="T71" fmla="*/ 64 h 682"/>
                    <a:gd name="T72" fmla="*/ 2036 w 3378"/>
                    <a:gd name="T73" fmla="*/ 182 h 682"/>
                    <a:gd name="T74" fmla="*/ 2110 w 3378"/>
                    <a:gd name="T75" fmla="*/ 361 h 682"/>
                    <a:gd name="T76" fmla="*/ 2178 w 3378"/>
                    <a:gd name="T77" fmla="*/ 528 h 682"/>
                    <a:gd name="T78" fmla="*/ 2240 w 3378"/>
                    <a:gd name="T79" fmla="*/ 639 h 682"/>
                    <a:gd name="T80" fmla="*/ 2308 w 3378"/>
                    <a:gd name="T81" fmla="*/ 676 h 682"/>
                    <a:gd name="T82" fmla="*/ 2388 w 3378"/>
                    <a:gd name="T83" fmla="*/ 615 h 682"/>
                    <a:gd name="T84" fmla="*/ 2463 w 3378"/>
                    <a:gd name="T85" fmla="*/ 491 h 682"/>
                    <a:gd name="T86" fmla="*/ 2537 w 3378"/>
                    <a:gd name="T87" fmla="*/ 305 h 682"/>
                    <a:gd name="T88" fmla="*/ 2599 w 3378"/>
                    <a:gd name="T89" fmla="*/ 157 h 682"/>
                    <a:gd name="T90" fmla="*/ 2673 w 3378"/>
                    <a:gd name="T91" fmla="*/ 33 h 682"/>
                    <a:gd name="T92" fmla="*/ 2735 w 3378"/>
                    <a:gd name="T93" fmla="*/ 8 h 682"/>
                    <a:gd name="T94" fmla="*/ 2815 w 3378"/>
                    <a:gd name="T95" fmla="*/ 64 h 682"/>
                    <a:gd name="T96" fmla="*/ 2877 w 3378"/>
                    <a:gd name="T97" fmla="*/ 188 h 682"/>
                    <a:gd name="T98" fmla="*/ 2951 w 3378"/>
                    <a:gd name="T99" fmla="*/ 361 h 682"/>
                    <a:gd name="T100" fmla="*/ 3019 w 3378"/>
                    <a:gd name="T101" fmla="*/ 516 h 682"/>
                    <a:gd name="T102" fmla="*/ 3094 w 3378"/>
                    <a:gd name="T103" fmla="*/ 652 h 682"/>
                    <a:gd name="T104" fmla="*/ 3162 w 3378"/>
                    <a:gd name="T105" fmla="*/ 676 h 682"/>
                    <a:gd name="T106" fmla="*/ 3236 w 3378"/>
                    <a:gd name="T107" fmla="*/ 615 h 682"/>
                    <a:gd name="T108" fmla="*/ 3316 w 3378"/>
                    <a:gd name="T109" fmla="*/ 454 h 682"/>
                    <a:gd name="T110" fmla="*/ 3378 w 3378"/>
                    <a:gd name="T111" fmla="*/ 305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378" h="682">
                      <a:moveTo>
                        <a:pt x="0" y="318"/>
                      </a:moveTo>
                      <a:cubicBezTo>
                        <a:pt x="25" y="260"/>
                        <a:pt x="50" y="203"/>
                        <a:pt x="69" y="163"/>
                      </a:cubicBezTo>
                      <a:cubicBezTo>
                        <a:pt x="88" y="123"/>
                        <a:pt x="99" y="98"/>
                        <a:pt x="112" y="76"/>
                      </a:cubicBezTo>
                      <a:cubicBezTo>
                        <a:pt x="125" y="54"/>
                        <a:pt x="133" y="44"/>
                        <a:pt x="149" y="33"/>
                      </a:cubicBezTo>
                      <a:cubicBezTo>
                        <a:pt x="165" y="22"/>
                        <a:pt x="189" y="9"/>
                        <a:pt x="205" y="8"/>
                      </a:cubicBezTo>
                      <a:cubicBezTo>
                        <a:pt x="221" y="7"/>
                        <a:pt x="230" y="13"/>
                        <a:pt x="248" y="27"/>
                      </a:cubicBezTo>
                      <a:cubicBezTo>
                        <a:pt x="266" y="41"/>
                        <a:pt x="297" y="66"/>
                        <a:pt x="316" y="95"/>
                      </a:cubicBezTo>
                      <a:cubicBezTo>
                        <a:pt x="335" y="124"/>
                        <a:pt x="352" y="167"/>
                        <a:pt x="365" y="200"/>
                      </a:cubicBezTo>
                      <a:cubicBezTo>
                        <a:pt x="378" y="233"/>
                        <a:pt x="382" y="256"/>
                        <a:pt x="396" y="293"/>
                      </a:cubicBezTo>
                      <a:cubicBezTo>
                        <a:pt x="410" y="330"/>
                        <a:pt x="432" y="378"/>
                        <a:pt x="452" y="423"/>
                      </a:cubicBezTo>
                      <a:cubicBezTo>
                        <a:pt x="472" y="468"/>
                        <a:pt x="494" y="528"/>
                        <a:pt x="514" y="565"/>
                      </a:cubicBezTo>
                      <a:cubicBezTo>
                        <a:pt x="534" y="602"/>
                        <a:pt x="552" y="628"/>
                        <a:pt x="570" y="646"/>
                      </a:cubicBezTo>
                      <a:cubicBezTo>
                        <a:pt x="588" y="664"/>
                        <a:pt x="607" y="677"/>
                        <a:pt x="625" y="676"/>
                      </a:cubicBezTo>
                      <a:cubicBezTo>
                        <a:pt x="643" y="675"/>
                        <a:pt x="662" y="655"/>
                        <a:pt x="681" y="639"/>
                      </a:cubicBezTo>
                      <a:cubicBezTo>
                        <a:pt x="700" y="623"/>
                        <a:pt x="718" y="610"/>
                        <a:pt x="737" y="577"/>
                      </a:cubicBezTo>
                      <a:cubicBezTo>
                        <a:pt x="756" y="544"/>
                        <a:pt x="778" y="487"/>
                        <a:pt x="798" y="441"/>
                      </a:cubicBezTo>
                      <a:cubicBezTo>
                        <a:pt x="818" y="395"/>
                        <a:pt x="836" y="342"/>
                        <a:pt x="854" y="299"/>
                      </a:cubicBezTo>
                      <a:cubicBezTo>
                        <a:pt x="872" y="256"/>
                        <a:pt x="887" y="221"/>
                        <a:pt x="904" y="182"/>
                      </a:cubicBezTo>
                      <a:cubicBezTo>
                        <a:pt x="921" y="143"/>
                        <a:pt x="941" y="92"/>
                        <a:pt x="959" y="64"/>
                      </a:cubicBezTo>
                      <a:cubicBezTo>
                        <a:pt x="977" y="36"/>
                        <a:pt x="998" y="24"/>
                        <a:pt x="1015" y="15"/>
                      </a:cubicBezTo>
                      <a:cubicBezTo>
                        <a:pt x="1032" y="6"/>
                        <a:pt x="1044" y="0"/>
                        <a:pt x="1064" y="8"/>
                      </a:cubicBezTo>
                      <a:cubicBezTo>
                        <a:pt x="1084" y="16"/>
                        <a:pt x="1114" y="40"/>
                        <a:pt x="1133" y="64"/>
                      </a:cubicBezTo>
                      <a:cubicBezTo>
                        <a:pt x="1152" y="88"/>
                        <a:pt x="1160" y="117"/>
                        <a:pt x="1176" y="151"/>
                      </a:cubicBezTo>
                      <a:cubicBezTo>
                        <a:pt x="1192" y="185"/>
                        <a:pt x="1214" y="226"/>
                        <a:pt x="1232" y="268"/>
                      </a:cubicBezTo>
                      <a:cubicBezTo>
                        <a:pt x="1250" y="310"/>
                        <a:pt x="1268" y="359"/>
                        <a:pt x="1287" y="404"/>
                      </a:cubicBezTo>
                      <a:cubicBezTo>
                        <a:pt x="1306" y="449"/>
                        <a:pt x="1330" y="500"/>
                        <a:pt x="1349" y="540"/>
                      </a:cubicBezTo>
                      <a:cubicBezTo>
                        <a:pt x="1368" y="580"/>
                        <a:pt x="1379" y="623"/>
                        <a:pt x="1399" y="646"/>
                      </a:cubicBezTo>
                      <a:cubicBezTo>
                        <a:pt x="1419" y="669"/>
                        <a:pt x="1443" y="678"/>
                        <a:pt x="1467" y="676"/>
                      </a:cubicBezTo>
                      <a:cubicBezTo>
                        <a:pt x="1491" y="674"/>
                        <a:pt x="1518" y="660"/>
                        <a:pt x="1541" y="633"/>
                      </a:cubicBezTo>
                      <a:cubicBezTo>
                        <a:pt x="1564" y="606"/>
                        <a:pt x="1584" y="557"/>
                        <a:pt x="1603" y="516"/>
                      </a:cubicBezTo>
                      <a:cubicBezTo>
                        <a:pt x="1622" y="475"/>
                        <a:pt x="1641" y="428"/>
                        <a:pt x="1658" y="386"/>
                      </a:cubicBezTo>
                      <a:cubicBezTo>
                        <a:pt x="1675" y="344"/>
                        <a:pt x="1689" y="303"/>
                        <a:pt x="1708" y="262"/>
                      </a:cubicBezTo>
                      <a:cubicBezTo>
                        <a:pt x="1727" y="221"/>
                        <a:pt x="1754" y="171"/>
                        <a:pt x="1770" y="138"/>
                      </a:cubicBezTo>
                      <a:cubicBezTo>
                        <a:pt x="1786" y="105"/>
                        <a:pt x="1788" y="87"/>
                        <a:pt x="1807" y="64"/>
                      </a:cubicBezTo>
                      <a:cubicBezTo>
                        <a:pt x="1826" y="41"/>
                        <a:pt x="1859" y="2"/>
                        <a:pt x="1887" y="2"/>
                      </a:cubicBezTo>
                      <a:cubicBezTo>
                        <a:pt x="1915" y="2"/>
                        <a:pt x="1949" y="34"/>
                        <a:pt x="1974" y="64"/>
                      </a:cubicBezTo>
                      <a:cubicBezTo>
                        <a:pt x="1999" y="94"/>
                        <a:pt x="2013" y="133"/>
                        <a:pt x="2036" y="182"/>
                      </a:cubicBezTo>
                      <a:cubicBezTo>
                        <a:pt x="2059" y="231"/>
                        <a:pt x="2086" y="303"/>
                        <a:pt x="2110" y="361"/>
                      </a:cubicBezTo>
                      <a:cubicBezTo>
                        <a:pt x="2134" y="419"/>
                        <a:pt x="2156" y="482"/>
                        <a:pt x="2178" y="528"/>
                      </a:cubicBezTo>
                      <a:cubicBezTo>
                        <a:pt x="2200" y="574"/>
                        <a:pt x="2218" y="614"/>
                        <a:pt x="2240" y="639"/>
                      </a:cubicBezTo>
                      <a:cubicBezTo>
                        <a:pt x="2262" y="664"/>
                        <a:pt x="2283" y="680"/>
                        <a:pt x="2308" y="676"/>
                      </a:cubicBezTo>
                      <a:cubicBezTo>
                        <a:pt x="2333" y="672"/>
                        <a:pt x="2362" y="646"/>
                        <a:pt x="2388" y="615"/>
                      </a:cubicBezTo>
                      <a:cubicBezTo>
                        <a:pt x="2414" y="584"/>
                        <a:pt x="2438" y="543"/>
                        <a:pt x="2463" y="491"/>
                      </a:cubicBezTo>
                      <a:cubicBezTo>
                        <a:pt x="2488" y="439"/>
                        <a:pt x="2514" y="361"/>
                        <a:pt x="2537" y="305"/>
                      </a:cubicBezTo>
                      <a:cubicBezTo>
                        <a:pt x="2560" y="249"/>
                        <a:pt x="2576" y="202"/>
                        <a:pt x="2599" y="157"/>
                      </a:cubicBezTo>
                      <a:cubicBezTo>
                        <a:pt x="2622" y="112"/>
                        <a:pt x="2650" y="58"/>
                        <a:pt x="2673" y="33"/>
                      </a:cubicBezTo>
                      <a:cubicBezTo>
                        <a:pt x="2696" y="8"/>
                        <a:pt x="2711" y="3"/>
                        <a:pt x="2735" y="8"/>
                      </a:cubicBezTo>
                      <a:cubicBezTo>
                        <a:pt x="2759" y="13"/>
                        <a:pt x="2791" y="34"/>
                        <a:pt x="2815" y="64"/>
                      </a:cubicBezTo>
                      <a:cubicBezTo>
                        <a:pt x="2839" y="94"/>
                        <a:pt x="2854" y="139"/>
                        <a:pt x="2877" y="188"/>
                      </a:cubicBezTo>
                      <a:cubicBezTo>
                        <a:pt x="2900" y="237"/>
                        <a:pt x="2927" y="306"/>
                        <a:pt x="2951" y="361"/>
                      </a:cubicBezTo>
                      <a:cubicBezTo>
                        <a:pt x="2975" y="416"/>
                        <a:pt x="2995" y="468"/>
                        <a:pt x="3019" y="516"/>
                      </a:cubicBezTo>
                      <a:cubicBezTo>
                        <a:pt x="3043" y="564"/>
                        <a:pt x="3070" y="625"/>
                        <a:pt x="3094" y="652"/>
                      </a:cubicBezTo>
                      <a:cubicBezTo>
                        <a:pt x="3118" y="679"/>
                        <a:pt x="3138" y="682"/>
                        <a:pt x="3162" y="676"/>
                      </a:cubicBezTo>
                      <a:cubicBezTo>
                        <a:pt x="3186" y="670"/>
                        <a:pt x="3210" y="652"/>
                        <a:pt x="3236" y="615"/>
                      </a:cubicBezTo>
                      <a:cubicBezTo>
                        <a:pt x="3262" y="578"/>
                        <a:pt x="3292" y="506"/>
                        <a:pt x="3316" y="454"/>
                      </a:cubicBezTo>
                      <a:cubicBezTo>
                        <a:pt x="3340" y="402"/>
                        <a:pt x="3368" y="330"/>
                        <a:pt x="3378" y="305"/>
                      </a:cubicBezTo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44" name="Oval 43"/>
                <p:cNvSpPr>
                  <a:spLocks noChangeAspect="1" noChangeArrowheads="1"/>
                </p:cNvSpPr>
                <p:nvPr/>
              </p:nvSpPr>
              <p:spPr bwMode="auto">
                <a:xfrm>
                  <a:off x="3303" y="3483"/>
                  <a:ext cx="33" cy="3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pic>
              <p:nvPicPr>
                <p:cNvPr id="45" name="Picture 44" descr="TP_tmp"/>
                <p:cNvPicPr>
                  <a:picLocks noChangeAspect="1" noChangeArrowheads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30" y="3689"/>
                  <a:ext cx="225" cy="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45" descr="TP_tmp"/>
                <p:cNvPicPr>
                  <a:picLocks noChangeAspect="1" noChangeArrowheads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51" y="3172"/>
                  <a:ext cx="240" cy="1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7" name="Picture 46" descr="TP_tmp"/>
                <p:cNvPicPr>
                  <a:picLocks noChangeAspect="1" noChangeArrowheads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2" y="3157"/>
                  <a:ext cx="145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8" name="Picture 47" descr="TP_tmp"/>
                <p:cNvPicPr>
                  <a:picLocks noChangeAspect="1" noChangeArrowheads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23" y="3695"/>
                  <a:ext cx="146" cy="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48" descr="TP_tmp"/>
                <p:cNvPicPr>
                  <a:picLocks noChangeAspect="1" noChangeArrowheads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9" y="3330"/>
                  <a:ext cx="90" cy="11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2225">
                      <a:solidFill>
                        <a:srgbClr val="33339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35" name="Picture 49" descr="TP_tmp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1" y="3249"/>
                <a:ext cx="179" cy="1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6" name="Picture 52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" y="1318"/>
              <a:ext cx="12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53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3" y="1308"/>
              <a:ext cx="122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Rectangle 55"/>
            <p:cNvSpPr>
              <a:spLocks noChangeArrowheads="1"/>
            </p:cNvSpPr>
            <p:nvPr/>
          </p:nvSpPr>
          <p:spPr bwMode="auto">
            <a:xfrm>
              <a:off x="580" y="1026"/>
              <a:ext cx="4695" cy="658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52" name="Text Box 56"/>
          <p:cNvSpPr txBox="1">
            <a:spLocks noChangeArrowheads="1"/>
          </p:cNvSpPr>
          <p:nvPr/>
        </p:nvSpPr>
        <p:spPr bwMode="auto">
          <a:xfrm>
            <a:off x="66675" y="947079"/>
            <a:ext cx="834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From 1995-2000 LEP operated above the threshold for W-pair production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Three diagrams 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CC03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are involved</a:t>
            </a:r>
          </a:p>
        </p:txBody>
      </p:sp>
      <p:sp>
        <p:nvSpPr>
          <p:cNvPr id="53" name="Text Box 57"/>
          <p:cNvSpPr txBox="1">
            <a:spLocks noChangeArrowheads="1"/>
          </p:cNvSpPr>
          <p:nvPr/>
        </p:nvSpPr>
        <p:spPr bwMode="auto">
          <a:xfrm>
            <a:off x="66675" y="2707617"/>
            <a:ext cx="764533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W bosons decay either to leptons or hadrons with branching fractions:  </a:t>
            </a:r>
          </a:p>
        </p:txBody>
      </p:sp>
      <p:grpSp>
        <p:nvGrpSpPr>
          <p:cNvPr id="54" name="Group 74"/>
          <p:cNvGrpSpPr>
            <a:grpSpLocks/>
          </p:cNvGrpSpPr>
          <p:nvPr/>
        </p:nvGrpSpPr>
        <p:grpSpPr bwMode="auto">
          <a:xfrm>
            <a:off x="844550" y="3071154"/>
            <a:ext cx="6705600" cy="684213"/>
            <a:chOff x="633" y="1752"/>
            <a:chExt cx="4224" cy="431"/>
          </a:xfrm>
        </p:grpSpPr>
        <p:pic>
          <p:nvPicPr>
            <p:cNvPr id="55" name="Picture 61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2" y="1754"/>
              <a:ext cx="1802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6" name="Picture 63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" y="1981"/>
              <a:ext cx="1875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7" name="Picture 65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7" y="1981"/>
              <a:ext cx="1820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69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" y="1752"/>
              <a:ext cx="2022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59" name="Text Box 70"/>
          <p:cNvSpPr txBox="1">
            <a:spLocks noChangeArrowheads="1"/>
          </p:cNvSpPr>
          <p:nvPr/>
        </p:nvSpPr>
        <p:spPr bwMode="auto">
          <a:xfrm>
            <a:off x="100012" y="3755367"/>
            <a:ext cx="4664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Gives rise to three 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distinct topologies  </a:t>
            </a:r>
          </a:p>
        </p:txBody>
      </p:sp>
      <p:pic>
        <p:nvPicPr>
          <p:cNvPr id="60" name="Picture 71" descr="em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" t="7297" r="5536" b="5750"/>
          <a:stretch>
            <a:fillRect/>
          </a:stretch>
        </p:blipFill>
        <p:spPr bwMode="auto">
          <a:xfrm>
            <a:off x="349250" y="4044292"/>
            <a:ext cx="2700337" cy="23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72" descr="qqen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t="3946" r="21899" b="12030"/>
          <a:stretch>
            <a:fillRect/>
          </a:stretch>
        </p:blipFill>
        <p:spPr bwMode="auto">
          <a:xfrm>
            <a:off x="3326021" y="4044292"/>
            <a:ext cx="2449512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73" descr="qqqq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4576" r="8821" b="8417"/>
          <a:stretch>
            <a:fillRect/>
          </a:stretch>
        </p:blipFill>
        <p:spPr bwMode="auto">
          <a:xfrm>
            <a:off x="6292034" y="4033179"/>
            <a:ext cx="2736850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7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6481104"/>
            <a:ext cx="23082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4" name="Picture 7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5" y="6457292"/>
            <a:ext cx="1928812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5" name="Picture 8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6455704"/>
            <a:ext cx="1927225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6" name="Rectangle 82"/>
          <p:cNvSpPr>
            <a:spLocks noChangeArrowheads="1"/>
          </p:cNvSpPr>
          <p:nvPr/>
        </p:nvSpPr>
        <p:spPr bwMode="auto">
          <a:xfrm>
            <a:off x="601662" y="6455704"/>
            <a:ext cx="2376488" cy="3603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7" name="Rectangle 83"/>
          <p:cNvSpPr>
            <a:spLocks noChangeArrowheads="1"/>
          </p:cNvSpPr>
          <p:nvPr/>
        </p:nvSpPr>
        <p:spPr bwMode="auto">
          <a:xfrm>
            <a:off x="3625850" y="6455704"/>
            <a:ext cx="2016125" cy="3603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8" name="Rectangle 84"/>
          <p:cNvSpPr>
            <a:spLocks noChangeArrowheads="1"/>
          </p:cNvSpPr>
          <p:nvPr/>
        </p:nvSpPr>
        <p:spPr bwMode="auto">
          <a:xfrm>
            <a:off x="6650037" y="6455704"/>
            <a:ext cx="2016125" cy="3603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0" name="Line 24"/>
          <p:cNvSpPr>
            <a:spLocks noChangeAspect="1" noChangeShapeType="1"/>
          </p:cNvSpPr>
          <p:nvPr/>
        </p:nvSpPr>
        <p:spPr bwMode="auto">
          <a:xfrm>
            <a:off x="6206482" y="2497527"/>
            <a:ext cx="711610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46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</a:t>
            </a:r>
            <a:r>
              <a:rPr lang="en-US" baseline="30000" dirty="0" err="1" smtClean="0"/>
              <a:t>+</a:t>
            </a:r>
            <a:r>
              <a:rPr lang="en-US" dirty="0" err="1" smtClean="0"/>
              <a:t>e</a:t>
            </a:r>
            <a:r>
              <a:rPr lang="en-US" dirty="0" smtClean="0"/>
              <a:t>- </a:t>
            </a:r>
            <a:r>
              <a:rPr lang="en-US" sz="2800" dirty="0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W</a:t>
            </a:r>
            <a:r>
              <a:rPr lang="en-US" baseline="30000" dirty="0" smtClean="0"/>
              <a:t>+</a:t>
            </a:r>
            <a:r>
              <a:rPr lang="en-US" dirty="0" smtClean="0"/>
              <a:t>W</a:t>
            </a:r>
            <a:r>
              <a:rPr lang="en-US" baseline="30000" dirty="0" smtClean="0"/>
              <a:t>-</a:t>
            </a:r>
            <a:r>
              <a:rPr lang="en-US" dirty="0" smtClean="0"/>
              <a:t> cross section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04775" y="1133475"/>
            <a:ext cx="8397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Measure cross sections by </a:t>
            </a:r>
            <a:r>
              <a:rPr lang="en-GB" smtClean="0">
                <a:cs typeface="+mn-cs"/>
              </a:rPr>
              <a:t>counting events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normalising to low angle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Bhabha scattering events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946525" y="1954212"/>
            <a:ext cx="4410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Data consistent with SM expectation</a:t>
            </a:r>
          </a:p>
        </p:txBody>
      </p: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3946525" y="2278062"/>
            <a:ext cx="5173662" cy="366713"/>
            <a:chOff x="2848" y="1249"/>
            <a:chExt cx="3258" cy="231"/>
          </a:xfrm>
        </p:grpSpPr>
        <p:sp>
          <p:nvSpPr>
            <p:cNvPr id="7" name="Text Box 55"/>
            <p:cNvSpPr txBox="1">
              <a:spLocks noChangeArrowheads="1"/>
            </p:cNvSpPr>
            <p:nvPr/>
          </p:nvSpPr>
          <p:spPr bwMode="auto">
            <a:xfrm>
              <a:off x="2848" y="1249"/>
              <a:ext cx="325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Provides a direct test of                    vertex   </a:t>
              </a:r>
            </a:p>
          </p:txBody>
        </p:sp>
        <p:pic>
          <p:nvPicPr>
            <p:cNvPr id="8" name="Picture 56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" y="1268"/>
              <a:ext cx="68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113"/>
          <p:cNvGrpSpPr>
            <a:grpSpLocks/>
          </p:cNvGrpSpPr>
          <p:nvPr/>
        </p:nvGrpSpPr>
        <p:grpSpPr bwMode="auto">
          <a:xfrm>
            <a:off x="242887" y="2100262"/>
            <a:ext cx="3779838" cy="3562350"/>
            <a:chOff x="330" y="958"/>
            <a:chExt cx="2381" cy="2244"/>
          </a:xfrm>
        </p:grpSpPr>
        <p:pic>
          <p:nvPicPr>
            <p:cNvPr id="10" name="Picture 4" descr="wwxsec_nocouplings_2005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5" b="5840"/>
            <a:stretch>
              <a:fillRect/>
            </a:stretch>
          </p:blipFill>
          <p:spPr bwMode="auto">
            <a:xfrm>
              <a:off x="330" y="958"/>
              <a:ext cx="2381" cy="2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AutoShape 59"/>
            <p:cNvSpPr>
              <a:spLocks noChangeArrowheads="1"/>
            </p:cNvSpPr>
            <p:nvPr/>
          </p:nvSpPr>
          <p:spPr bwMode="auto">
            <a:xfrm>
              <a:off x="2462" y="1139"/>
              <a:ext cx="91" cy="591"/>
            </a:xfrm>
            <a:prstGeom prst="downArrow">
              <a:avLst>
                <a:gd name="adj1" fmla="val 50000"/>
                <a:gd name="adj2" fmla="val 162363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60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9" y="1480"/>
              <a:ext cx="578" cy="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3" name="Text Box 62"/>
          <p:cNvSpPr txBox="1">
            <a:spLocks noChangeArrowheads="1"/>
          </p:cNvSpPr>
          <p:nvPr/>
        </p:nvSpPr>
        <p:spPr bwMode="auto">
          <a:xfrm>
            <a:off x="134937" y="6016625"/>
            <a:ext cx="7864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Recall that without the Z diagram the cross section violates unitarity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Presence of Z fixes this problem</a:t>
            </a:r>
          </a:p>
        </p:txBody>
      </p:sp>
      <p:grpSp>
        <p:nvGrpSpPr>
          <p:cNvPr id="14" name="Group 114"/>
          <p:cNvGrpSpPr>
            <a:grpSpLocks/>
          </p:cNvGrpSpPr>
          <p:nvPr/>
        </p:nvGrpSpPr>
        <p:grpSpPr bwMode="auto">
          <a:xfrm>
            <a:off x="5176839" y="2638425"/>
            <a:ext cx="2663825" cy="2987675"/>
            <a:chOff x="3483" y="1457"/>
            <a:chExt cx="1678" cy="1882"/>
          </a:xfrm>
        </p:grpSpPr>
        <p:sp>
          <p:nvSpPr>
            <p:cNvPr id="15" name="Line 58"/>
            <p:cNvSpPr>
              <a:spLocks noChangeShapeType="1"/>
            </p:cNvSpPr>
            <p:nvPr/>
          </p:nvSpPr>
          <p:spPr bwMode="auto">
            <a:xfrm flipH="1">
              <a:off x="4617" y="1457"/>
              <a:ext cx="68" cy="226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6" name="Group 112"/>
            <p:cNvGrpSpPr>
              <a:grpSpLocks/>
            </p:cNvGrpSpPr>
            <p:nvPr/>
          </p:nvGrpSpPr>
          <p:grpSpPr bwMode="auto">
            <a:xfrm>
              <a:off x="3755" y="2767"/>
              <a:ext cx="1395" cy="572"/>
              <a:chOff x="6241" y="1732"/>
              <a:chExt cx="1395" cy="572"/>
            </a:xfrm>
          </p:grpSpPr>
          <p:sp>
            <p:nvSpPr>
              <p:cNvPr id="49" name="Freeform 78"/>
              <p:cNvSpPr>
                <a:spLocks noChangeAspect="1"/>
              </p:cNvSpPr>
              <p:nvPr/>
            </p:nvSpPr>
            <p:spPr bwMode="auto">
              <a:xfrm>
                <a:off x="6878" y="1782"/>
                <a:ext cx="500" cy="6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50" name="Picture 79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8" y="1746"/>
                <a:ext cx="228" cy="1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80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1" y="1732"/>
                <a:ext cx="139" cy="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81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3" y="2219"/>
                <a:ext cx="137" cy="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3" name="Line 82"/>
              <p:cNvSpPr>
                <a:spLocks noChangeAspect="1" noChangeShapeType="1"/>
              </p:cNvSpPr>
              <p:nvPr/>
            </p:nvSpPr>
            <p:spPr bwMode="auto">
              <a:xfrm>
                <a:off x="6430" y="1799"/>
                <a:ext cx="448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4" name="Line 83"/>
              <p:cNvSpPr>
                <a:spLocks noChangeAspect="1" noChangeShapeType="1"/>
              </p:cNvSpPr>
              <p:nvPr/>
            </p:nvSpPr>
            <p:spPr bwMode="auto">
              <a:xfrm rot="10800000">
                <a:off x="6603" y="1799"/>
                <a:ext cx="207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grpSp>
            <p:nvGrpSpPr>
              <p:cNvPr id="55" name="Group 84"/>
              <p:cNvGrpSpPr>
                <a:grpSpLocks noChangeAspect="1"/>
              </p:cNvGrpSpPr>
              <p:nvPr/>
            </p:nvGrpSpPr>
            <p:grpSpPr bwMode="auto">
              <a:xfrm>
                <a:off x="6430" y="2259"/>
                <a:ext cx="448" cy="0"/>
                <a:chOff x="897" y="2863"/>
                <a:chExt cx="590" cy="0"/>
              </a:xfrm>
            </p:grpSpPr>
            <p:sp>
              <p:nvSpPr>
                <p:cNvPr id="61" name="Line 85"/>
                <p:cNvSpPr>
                  <a:spLocks noChangeAspect="1" noChangeShapeType="1"/>
                </p:cNvSpPr>
                <p:nvPr/>
              </p:nvSpPr>
              <p:spPr bwMode="auto">
                <a:xfrm>
                  <a:off x="897" y="1275"/>
                  <a:ext cx="590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62" name="Line 86"/>
                <p:cNvSpPr>
                  <a:spLocks noChangeAspect="1" noChangeShapeType="1"/>
                </p:cNvSpPr>
                <p:nvPr/>
              </p:nvSpPr>
              <p:spPr bwMode="auto">
                <a:xfrm>
                  <a:off x="942" y="1275"/>
                  <a:ext cx="273" cy="0"/>
                </a:xfrm>
                <a:prstGeom prst="line">
                  <a:avLst/>
                </a:prstGeom>
                <a:noFill/>
                <a:ln w="22225">
                  <a:solidFill>
                    <a:srgbClr val="0000FF"/>
                  </a:solidFill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sp>
            <p:nvSpPr>
              <p:cNvPr id="56" name="Line 87"/>
              <p:cNvSpPr>
                <a:spLocks noChangeAspect="1" noChangeShapeType="1"/>
              </p:cNvSpPr>
              <p:nvPr/>
            </p:nvSpPr>
            <p:spPr bwMode="auto">
              <a:xfrm>
                <a:off x="6878" y="1799"/>
                <a:ext cx="0" cy="46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7" name="Line 88"/>
              <p:cNvSpPr>
                <a:spLocks noChangeAspect="1" noChangeShapeType="1"/>
              </p:cNvSpPr>
              <p:nvPr/>
            </p:nvSpPr>
            <p:spPr bwMode="auto">
              <a:xfrm>
                <a:off x="6878" y="1848"/>
                <a:ext cx="0" cy="19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8" name="Freeform 89"/>
              <p:cNvSpPr>
                <a:spLocks noChangeAspect="1"/>
              </p:cNvSpPr>
              <p:nvPr/>
            </p:nvSpPr>
            <p:spPr bwMode="auto">
              <a:xfrm>
                <a:off x="6878" y="2227"/>
                <a:ext cx="483" cy="64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59" name="Picture 90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5" y="2209"/>
                <a:ext cx="213" cy="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91" descr="TP_tmp"/>
              <p:cNvPicPr>
                <a:picLocks noChangeAspect="1" noChangeArrowheads="1"/>
              </p:cNvPicPr>
              <p:nvPr>
                <p:custDataLst>
                  <p:tags r:id="rId17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65" y="1963"/>
                <a:ext cx="111" cy="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7" name="Group 92"/>
            <p:cNvGrpSpPr>
              <a:grpSpLocks/>
            </p:cNvGrpSpPr>
            <p:nvPr/>
          </p:nvGrpSpPr>
          <p:grpSpPr bwMode="auto">
            <a:xfrm>
              <a:off x="3766" y="2115"/>
              <a:ext cx="1395" cy="576"/>
              <a:chOff x="2422" y="3157"/>
              <a:chExt cx="1469" cy="636"/>
            </a:xfrm>
          </p:grpSpPr>
          <p:sp>
            <p:nvSpPr>
              <p:cNvPr id="35" name="Freeform 93"/>
              <p:cNvSpPr>
                <a:spLocks noChangeAspect="1"/>
              </p:cNvSpPr>
              <p:nvPr/>
            </p:nvSpPr>
            <p:spPr bwMode="auto">
              <a:xfrm rot="21600000">
                <a:off x="2929" y="3482"/>
                <a:ext cx="393" cy="66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6" name="Line 94"/>
              <p:cNvSpPr>
                <a:spLocks noChangeAspect="1" noChangeShapeType="1"/>
              </p:cNvSpPr>
              <p:nvPr/>
            </p:nvSpPr>
            <p:spPr bwMode="auto">
              <a:xfrm rot="10800000">
                <a:off x="2593" y="3255"/>
                <a:ext cx="343" cy="24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7" name="Line 95"/>
              <p:cNvSpPr>
                <a:spLocks noChangeAspect="1" noChangeShapeType="1"/>
              </p:cNvSpPr>
              <p:nvPr/>
            </p:nvSpPr>
            <p:spPr bwMode="auto">
              <a:xfrm rot="10800000">
                <a:off x="2743" y="3361"/>
                <a:ext cx="187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8" name="Line 96"/>
              <p:cNvSpPr>
                <a:spLocks noChangeAspect="1" noChangeShapeType="1"/>
              </p:cNvSpPr>
              <p:nvPr/>
            </p:nvSpPr>
            <p:spPr bwMode="auto">
              <a:xfrm rot="17347756">
                <a:off x="2597" y="3501"/>
                <a:ext cx="342" cy="2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9" name="Line 97"/>
              <p:cNvSpPr>
                <a:spLocks noChangeAspect="1" noChangeShapeType="1"/>
              </p:cNvSpPr>
              <p:nvPr/>
            </p:nvSpPr>
            <p:spPr bwMode="auto">
              <a:xfrm rot="17347756">
                <a:off x="2602" y="3607"/>
                <a:ext cx="189" cy="133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0" name="Oval 98"/>
              <p:cNvSpPr>
                <a:spLocks noChangeAspect="1" noChangeArrowheads="1"/>
              </p:cNvSpPr>
              <p:nvPr/>
            </p:nvSpPr>
            <p:spPr bwMode="auto">
              <a:xfrm rot="10800000">
                <a:off x="2911" y="3484"/>
                <a:ext cx="35" cy="33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1" name="Freeform 99"/>
              <p:cNvSpPr>
                <a:spLocks noChangeAspect="1"/>
              </p:cNvSpPr>
              <p:nvPr/>
            </p:nvSpPr>
            <p:spPr bwMode="auto">
              <a:xfrm rot="19184894">
                <a:off x="3278" y="3344"/>
                <a:ext cx="383" cy="73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2" name="Freeform 100"/>
              <p:cNvSpPr>
                <a:spLocks noChangeAspect="1"/>
              </p:cNvSpPr>
              <p:nvPr/>
            </p:nvSpPr>
            <p:spPr bwMode="auto">
              <a:xfrm rot="34578351">
                <a:off x="3273" y="3589"/>
                <a:ext cx="386" cy="61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3" name="Oval 101"/>
              <p:cNvSpPr>
                <a:spLocks noChangeAspect="1" noChangeArrowheads="1"/>
              </p:cNvSpPr>
              <p:nvPr/>
            </p:nvSpPr>
            <p:spPr bwMode="auto">
              <a:xfrm>
                <a:off x="3303" y="3483"/>
                <a:ext cx="33" cy="3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44" name="Picture 102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0" y="3689"/>
                <a:ext cx="225" cy="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103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" y="3172"/>
                <a:ext cx="24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104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" y="3157"/>
                <a:ext cx="145" cy="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105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" y="3695"/>
                <a:ext cx="146" cy="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48" name="Picture 106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9" y="3330"/>
                <a:ext cx="90" cy="1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11"/>
            <p:cNvGrpSpPr>
              <a:grpSpLocks/>
            </p:cNvGrpSpPr>
            <p:nvPr/>
          </p:nvGrpSpPr>
          <p:grpSpPr bwMode="auto">
            <a:xfrm>
              <a:off x="3766" y="1480"/>
              <a:ext cx="1395" cy="576"/>
              <a:chOff x="4668" y="1729"/>
              <a:chExt cx="1395" cy="576"/>
            </a:xfrm>
          </p:grpSpPr>
          <p:sp>
            <p:nvSpPr>
              <p:cNvPr id="21" name="Freeform 65"/>
              <p:cNvSpPr>
                <a:spLocks noChangeAspect="1"/>
              </p:cNvSpPr>
              <p:nvPr/>
            </p:nvSpPr>
            <p:spPr bwMode="auto">
              <a:xfrm rot="21600000">
                <a:off x="5152" y="2023"/>
                <a:ext cx="372" cy="60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CC00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2" name="Line 66"/>
              <p:cNvSpPr>
                <a:spLocks noChangeAspect="1" noChangeShapeType="1"/>
              </p:cNvSpPr>
              <p:nvPr/>
            </p:nvSpPr>
            <p:spPr bwMode="auto">
              <a:xfrm rot="10800000">
                <a:off x="4831" y="1818"/>
                <a:ext cx="325" cy="21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3" name="Line 67"/>
              <p:cNvSpPr>
                <a:spLocks noChangeAspect="1" noChangeShapeType="1"/>
              </p:cNvSpPr>
              <p:nvPr/>
            </p:nvSpPr>
            <p:spPr bwMode="auto">
              <a:xfrm rot="10800000">
                <a:off x="4973" y="1914"/>
                <a:ext cx="180" cy="120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" name="Line 68"/>
              <p:cNvSpPr>
                <a:spLocks noChangeAspect="1" noChangeShapeType="1"/>
              </p:cNvSpPr>
              <p:nvPr/>
            </p:nvSpPr>
            <p:spPr bwMode="auto">
              <a:xfrm rot="17347756">
                <a:off x="4841" y="2034"/>
                <a:ext cx="310" cy="22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69"/>
              <p:cNvSpPr>
                <a:spLocks noChangeAspect="1" noChangeShapeType="1"/>
              </p:cNvSpPr>
              <p:nvPr/>
            </p:nvSpPr>
            <p:spPr bwMode="auto">
              <a:xfrm rot="17347756">
                <a:off x="4844" y="2132"/>
                <a:ext cx="171" cy="126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6" name="Oval 70"/>
              <p:cNvSpPr>
                <a:spLocks noChangeAspect="1" noChangeArrowheads="1"/>
              </p:cNvSpPr>
              <p:nvPr/>
            </p:nvSpPr>
            <p:spPr bwMode="auto">
              <a:xfrm rot="10800000">
                <a:off x="5133" y="2025"/>
                <a:ext cx="31" cy="30"/>
              </a:xfrm>
              <a:prstGeom prst="ellipse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Freeform 71"/>
              <p:cNvSpPr>
                <a:spLocks noChangeAspect="1"/>
              </p:cNvSpPr>
              <p:nvPr/>
            </p:nvSpPr>
            <p:spPr bwMode="auto">
              <a:xfrm rot="19184894">
                <a:off x="5481" y="1898"/>
                <a:ext cx="364" cy="65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8" name="Freeform 72"/>
              <p:cNvSpPr>
                <a:spLocks noChangeAspect="1"/>
              </p:cNvSpPr>
              <p:nvPr/>
            </p:nvSpPr>
            <p:spPr bwMode="auto">
              <a:xfrm rot="34578351">
                <a:off x="5476" y="2120"/>
                <a:ext cx="367" cy="55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9" name="Oval 73"/>
              <p:cNvSpPr>
                <a:spLocks noChangeAspect="1" noChangeArrowheads="1"/>
              </p:cNvSpPr>
              <p:nvPr/>
            </p:nvSpPr>
            <p:spPr bwMode="auto">
              <a:xfrm>
                <a:off x="5505" y="2024"/>
                <a:ext cx="31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0" name="Picture 74" descr="TP_tmp"/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5" y="2211"/>
                <a:ext cx="214" cy="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75" descr="TP_tmp"/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5" y="1743"/>
                <a:ext cx="228" cy="1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2" name="Picture 76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8" y="1729"/>
                <a:ext cx="138" cy="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3" name="Picture 77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9" y="2216"/>
                <a:ext cx="139" cy="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4" name="Picture 107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6" y="1812"/>
                <a:ext cx="171" cy="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9" name="Picture 108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" y="3045"/>
              <a:ext cx="123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0" name="Picture 109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3" y="2345"/>
              <a:ext cx="122" cy="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63" name="AutoShape 115"/>
          <p:cNvSpPr>
            <a:spLocks/>
          </p:cNvSpPr>
          <p:nvPr/>
        </p:nvSpPr>
        <p:spPr bwMode="auto">
          <a:xfrm>
            <a:off x="7875587" y="2674937"/>
            <a:ext cx="217488" cy="2987675"/>
          </a:xfrm>
          <a:prstGeom prst="rightBrace">
            <a:avLst>
              <a:gd name="adj1" fmla="val 114477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" name="Line 118"/>
          <p:cNvSpPr>
            <a:spLocks noChangeShapeType="1"/>
          </p:cNvSpPr>
          <p:nvPr/>
        </p:nvSpPr>
        <p:spPr bwMode="auto">
          <a:xfrm flipH="1" flipV="1">
            <a:off x="3843337" y="2890837"/>
            <a:ext cx="2052638" cy="250825"/>
          </a:xfrm>
          <a:prstGeom prst="line">
            <a:avLst/>
          </a:prstGeom>
          <a:noFill/>
          <a:ln w="22225">
            <a:solidFill>
              <a:srgbClr val="FF66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56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 mass and W width</a:t>
            </a:r>
            <a:endParaRPr lang="en-US" dirty="0"/>
          </a:p>
        </p:txBody>
      </p:sp>
      <p:grpSp>
        <p:nvGrpSpPr>
          <p:cNvPr id="4" name="Group 49"/>
          <p:cNvGrpSpPr>
            <a:grpSpLocks/>
          </p:cNvGrpSpPr>
          <p:nvPr/>
        </p:nvGrpSpPr>
        <p:grpSpPr bwMode="auto">
          <a:xfrm>
            <a:off x="90487" y="985138"/>
            <a:ext cx="9377363" cy="366712"/>
            <a:chOff x="262" y="436"/>
            <a:chExt cx="5906" cy="231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262" y="436"/>
              <a:ext cx="590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  <a:defRPr/>
              </a:pPr>
              <a:r>
                <a:rPr lang="en-GB" dirty="0" smtClean="0">
                  <a:solidFill>
                    <a:schemeClr val="accent2"/>
                  </a:solidFill>
                  <a:cs typeface="+mn-cs"/>
                </a:rPr>
                <a:t> Unlike                        , the process                                   is not a resonant process     </a:t>
              </a:r>
            </a:p>
          </p:txBody>
        </p:sp>
        <p:pic>
          <p:nvPicPr>
            <p:cNvPr id="6" name="Picture 8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" y="452"/>
              <a:ext cx="791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9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" y="447"/>
              <a:ext cx="1216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8" name="Group 50"/>
          <p:cNvGrpSpPr>
            <a:grpSpLocks/>
          </p:cNvGrpSpPr>
          <p:nvPr/>
        </p:nvGrpSpPr>
        <p:grpSpPr bwMode="auto">
          <a:xfrm>
            <a:off x="1604962" y="1226653"/>
            <a:ext cx="5543550" cy="366713"/>
            <a:chOff x="1170" y="704"/>
            <a:chExt cx="3492" cy="231"/>
          </a:xfrm>
        </p:grpSpPr>
        <p:sp>
          <p:nvSpPr>
            <p:cNvPr id="9" name="AutoShape 10"/>
            <p:cNvSpPr>
              <a:spLocks noChangeArrowheads="1"/>
            </p:cNvSpPr>
            <p:nvPr/>
          </p:nvSpPr>
          <p:spPr bwMode="auto">
            <a:xfrm>
              <a:off x="1170" y="777"/>
              <a:ext cx="250" cy="113"/>
            </a:xfrm>
            <a:prstGeom prst="rightArrow">
              <a:avLst>
                <a:gd name="adj1" fmla="val 50000"/>
                <a:gd name="adj2" fmla="val 55310"/>
              </a:avLst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532" y="704"/>
              <a:ext cx="313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dirty="0" smtClean="0">
                  <a:solidFill>
                    <a:srgbClr val="FF0000"/>
                  </a:solidFill>
                  <a:cs typeface="+mn-cs"/>
                </a:rPr>
                <a:t>Different method to measure W-boson Mass</a:t>
              </a:r>
            </a:p>
          </p:txBody>
        </p:sp>
      </p:grp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27000" y="1515578"/>
            <a:ext cx="858149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Measure energy and momenta of particles produced in the W boson decays, e.g.</a:t>
            </a:r>
          </a:p>
        </p:txBody>
      </p:sp>
      <p:grpSp>
        <p:nvGrpSpPr>
          <p:cNvPr id="12" name="Group 35"/>
          <p:cNvGrpSpPr>
            <a:grpSpLocks/>
          </p:cNvGrpSpPr>
          <p:nvPr/>
        </p:nvGrpSpPr>
        <p:grpSpPr bwMode="auto">
          <a:xfrm>
            <a:off x="1584325" y="1947378"/>
            <a:ext cx="2503487" cy="1655763"/>
            <a:chOff x="603" y="1548"/>
            <a:chExt cx="1577" cy="1043"/>
          </a:xfrm>
        </p:grpSpPr>
        <p:sp>
          <p:nvSpPr>
            <p:cNvPr id="13" name="Line 14"/>
            <p:cNvSpPr>
              <a:spLocks noChangeShapeType="1"/>
            </p:cNvSpPr>
            <p:nvPr/>
          </p:nvSpPr>
          <p:spPr bwMode="auto">
            <a:xfrm flipV="1">
              <a:off x="1442" y="1683"/>
              <a:ext cx="136" cy="4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Line 15"/>
            <p:cNvSpPr>
              <a:spLocks noChangeShapeType="1"/>
            </p:cNvSpPr>
            <p:nvPr/>
          </p:nvSpPr>
          <p:spPr bwMode="auto">
            <a:xfrm flipV="1">
              <a:off x="1442" y="1683"/>
              <a:ext cx="249" cy="431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 flipV="1">
              <a:off x="1442" y="1684"/>
              <a:ext cx="295" cy="40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 flipV="1">
              <a:off x="1442" y="1637"/>
              <a:ext cx="68" cy="477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Line 18"/>
            <p:cNvSpPr>
              <a:spLocks noChangeShapeType="1"/>
            </p:cNvSpPr>
            <p:nvPr/>
          </p:nvSpPr>
          <p:spPr bwMode="auto">
            <a:xfrm flipV="1">
              <a:off x="1442" y="1615"/>
              <a:ext cx="249" cy="477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 rot="14257059" flipV="1">
              <a:off x="1150" y="1959"/>
              <a:ext cx="136" cy="431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rot="14257059" flipV="1">
              <a:off x="1063" y="1911"/>
              <a:ext cx="249" cy="431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 rot="14257059" flipV="1">
              <a:off x="1058" y="1918"/>
              <a:ext cx="272" cy="362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 rot="14257059" flipV="1">
              <a:off x="1182" y="1977"/>
              <a:ext cx="68" cy="47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rot="14257059" flipV="1">
              <a:off x="1050" y="1927"/>
              <a:ext cx="206" cy="491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 flipV="1">
              <a:off x="1442" y="2046"/>
              <a:ext cx="521" cy="68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1442" y="2114"/>
              <a:ext cx="22" cy="409"/>
            </a:xfrm>
            <a:prstGeom prst="line">
              <a:avLst/>
            </a:prstGeom>
            <a:noFill/>
            <a:ln w="22225" cap="rnd">
              <a:solidFill>
                <a:srgbClr val="FF66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5" name="Picture 2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2" y="1548"/>
              <a:ext cx="239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" name="Picture 30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" y="2058"/>
              <a:ext cx="239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7" name="Picture 32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6" y="1968"/>
              <a:ext cx="184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8" name="Picture 34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0" y="2462"/>
              <a:ext cx="202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4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92610"/>
            <a:ext cx="213360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0" name="Group 52"/>
          <p:cNvGrpSpPr>
            <a:grpSpLocks/>
          </p:cNvGrpSpPr>
          <p:nvPr/>
        </p:nvGrpSpPr>
        <p:grpSpPr bwMode="auto">
          <a:xfrm>
            <a:off x="4310062" y="1802916"/>
            <a:ext cx="4565650" cy="2008187"/>
            <a:chOff x="2712" y="1099"/>
            <a:chExt cx="2876" cy="1265"/>
          </a:xfrm>
        </p:grpSpPr>
        <p:sp>
          <p:nvSpPr>
            <p:cNvPr id="31" name="Text Box 38"/>
            <p:cNvSpPr txBox="1">
              <a:spLocks noChangeArrowheads="1"/>
            </p:cNvSpPr>
            <p:nvPr/>
          </p:nvSpPr>
          <p:spPr bwMode="auto">
            <a:xfrm>
              <a:off x="2712" y="1099"/>
              <a:ext cx="287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§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Neutrino four-momentum from energy-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    momentum conservation !</a:t>
              </a:r>
            </a:p>
          </p:txBody>
        </p:sp>
        <p:pic>
          <p:nvPicPr>
            <p:cNvPr id="32" name="Picture 4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1" y="1485"/>
              <a:ext cx="2208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3" name="Text Box 42"/>
            <p:cNvSpPr txBox="1">
              <a:spLocks noChangeArrowheads="1"/>
            </p:cNvSpPr>
            <p:nvPr/>
          </p:nvSpPr>
          <p:spPr bwMode="auto">
            <a:xfrm>
              <a:off x="2715" y="1685"/>
              <a:ext cx="28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§"/>
                <a:defRPr/>
              </a:pPr>
              <a:r>
                <a:rPr lang="en-GB" smtClean="0">
                  <a:solidFill>
                    <a:schemeClr val="accent2"/>
                  </a:solidFill>
                  <a:cs typeface="+mn-cs"/>
                </a:rPr>
                <a:t> Reconstruct masses of two W bosons</a:t>
              </a:r>
            </a:p>
          </p:txBody>
        </p:sp>
        <p:pic>
          <p:nvPicPr>
            <p:cNvPr id="34" name="Picture 45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" y="1893"/>
              <a:ext cx="220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4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" y="2143"/>
              <a:ext cx="2079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36" name="Picture 51" descr="pr410_07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50092" r="55647" b="20129"/>
          <a:stretch>
            <a:fillRect/>
          </a:stretch>
        </p:blipFill>
        <p:spPr bwMode="auto">
          <a:xfrm>
            <a:off x="57150" y="3676166"/>
            <a:ext cx="3562350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Line 55"/>
          <p:cNvSpPr>
            <a:spLocks noChangeShapeType="1"/>
          </p:cNvSpPr>
          <p:nvPr/>
        </p:nvSpPr>
        <p:spPr bwMode="auto">
          <a:xfrm flipH="1">
            <a:off x="3656012" y="6522553"/>
            <a:ext cx="215900" cy="10795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8" name="Rectangle 56"/>
          <p:cNvSpPr>
            <a:spLocks noChangeArrowheads="1"/>
          </p:cNvSpPr>
          <p:nvPr/>
        </p:nvSpPr>
        <p:spPr bwMode="auto">
          <a:xfrm>
            <a:off x="3871912" y="6306653"/>
            <a:ext cx="1763713" cy="431800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" name="Text Box 58"/>
          <p:cNvSpPr txBox="1">
            <a:spLocks noChangeArrowheads="1"/>
          </p:cNvSpPr>
          <p:nvPr/>
        </p:nvSpPr>
        <p:spPr bwMode="auto">
          <a:xfrm>
            <a:off x="4095750" y="3787291"/>
            <a:ext cx="4816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Peak of reconstructed mass distribution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gives  </a:t>
            </a:r>
          </a:p>
        </p:txBody>
      </p:sp>
      <p:grpSp>
        <p:nvGrpSpPr>
          <p:cNvPr id="40" name="Group 71"/>
          <p:cNvGrpSpPr>
            <a:grpSpLocks/>
          </p:cNvGrpSpPr>
          <p:nvPr/>
        </p:nvGrpSpPr>
        <p:grpSpPr bwMode="auto">
          <a:xfrm>
            <a:off x="5275262" y="4290528"/>
            <a:ext cx="3276600" cy="431800"/>
            <a:chOff x="3392" y="2682"/>
            <a:chExt cx="2064" cy="272"/>
          </a:xfrm>
        </p:grpSpPr>
        <p:pic>
          <p:nvPicPr>
            <p:cNvPr id="41" name="Picture 60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" y="2727"/>
              <a:ext cx="1987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2" name="Rectangle 61"/>
            <p:cNvSpPr>
              <a:spLocks noChangeArrowheads="1"/>
            </p:cNvSpPr>
            <p:nvPr/>
          </p:nvSpPr>
          <p:spPr bwMode="auto">
            <a:xfrm>
              <a:off x="3392" y="2682"/>
              <a:ext cx="2064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3" name="Text Box 62"/>
          <p:cNvSpPr txBox="1">
            <a:spLocks noChangeArrowheads="1"/>
          </p:cNvSpPr>
          <p:nvPr/>
        </p:nvSpPr>
        <p:spPr bwMode="auto">
          <a:xfrm>
            <a:off x="4122737" y="4866791"/>
            <a:ext cx="4918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Width of reconstructed mass distribution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gives:  </a:t>
            </a:r>
          </a:p>
        </p:txBody>
      </p:sp>
      <p:pic>
        <p:nvPicPr>
          <p:cNvPr id="44" name="Picture 6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7" y="5443053"/>
            <a:ext cx="29797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5" name="Rectangle 68"/>
          <p:cNvSpPr>
            <a:spLocks noChangeArrowheads="1"/>
          </p:cNvSpPr>
          <p:nvPr/>
        </p:nvSpPr>
        <p:spPr bwMode="auto">
          <a:xfrm>
            <a:off x="5311775" y="5371616"/>
            <a:ext cx="3095625" cy="39528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6" name="Text Box 69"/>
          <p:cNvSpPr txBox="1">
            <a:spLocks noChangeArrowheads="1"/>
          </p:cNvSpPr>
          <p:nvPr/>
        </p:nvSpPr>
        <p:spPr bwMode="auto">
          <a:xfrm>
            <a:off x="6211887" y="5946291"/>
            <a:ext cx="2930525" cy="5397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Does not include measurements</a:t>
            </a:r>
          </a:p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from  Tevatron at Fermilab</a:t>
            </a:r>
          </a:p>
        </p:txBody>
      </p:sp>
      <p:sp>
        <p:nvSpPr>
          <p:cNvPr id="47" name="Line 70"/>
          <p:cNvSpPr>
            <a:spLocks noChangeShapeType="1"/>
          </p:cNvSpPr>
          <p:nvPr/>
        </p:nvSpPr>
        <p:spPr bwMode="auto">
          <a:xfrm flipH="1" flipV="1">
            <a:off x="8120062" y="5805003"/>
            <a:ext cx="215900" cy="1428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48" name="Picture 7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350" y="6333641"/>
            <a:ext cx="16303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7184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37760" y="167153"/>
            <a:ext cx="7561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In terms of left and right-handed combinations need to calculate:</a:t>
            </a:r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1002948" y="598953"/>
            <a:ext cx="7704137" cy="1911350"/>
            <a:chOff x="807" y="482"/>
            <a:chExt cx="4853" cy="1204"/>
          </a:xfrm>
        </p:grpSpPr>
        <p:grpSp>
          <p:nvGrpSpPr>
            <p:cNvPr id="7" name="Group 45"/>
            <p:cNvGrpSpPr>
              <a:grpSpLocks/>
            </p:cNvGrpSpPr>
            <p:nvPr/>
          </p:nvGrpSpPr>
          <p:grpSpPr bwMode="auto">
            <a:xfrm>
              <a:off x="807" y="482"/>
              <a:ext cx="2154" cy="1204"/>
              <a:chOff x="3506" y="617"/>
              <a:chExt cx="2154" cy="1204"/>
            </a:xfrm>
          </p:grpSpPr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>
                <a:off x="3777" y="1230"/>
                <a:ext cx="1656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prstDash val="sysDot"/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Oval 28"/>
              <p:cNvSpPr>
                <a:spLocks noChangeArrowheads="1"/>
              </p:cNvSpPr>
              <p:nvPr/>
            </p:nvSpPr>
            <p:spPr bwMode="auto">
              <a:xfrm>
                <a:off x="4571" y="1185"/>
                <a:ext cx="91" cy="90"/>
              </a:xfrm>
              <a:prstGeom prst="ellipse">
                <a:avLst/>
              </a:prstGeom>
              <a:solidFill>
                <a:srgbClr val="FF0000"/>
              </a:solidFill>
              <a:ln w="2222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6" name="Line 29"/>
              <p:cNvSpPr>
                <a:spLocks noChangeShapeType="1"/>
              </p:cNvSpPr>
              <p:nvPr/>
            </p:nvSpPr>
            <p:spPr bwMode="auto">
              <a:xfrm flipV="1">
                <a:off x="4708" y="708"/>
                <a:ext cx="657" cy="45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Line 30"/>
              <p:cNvSpPr>
                <a:spLocks noChangeShapeType="1"/>
              </p:cNvSpPr>
              <p:nvPr/>
            </p:nvSpPr>
            <p:spPr bwMode="auto">
              <a:xfrm rot="10800000" flipV="1">
                <a:off x="3868" y="1297"/>
                <a:ext cx="657" cy="454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28" name="Picture 31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1" y="1162"/>
                <a:ext cx="92" cy="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32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0" y="617"/>
                <a:ext cx="250" cy="1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Arc 35"/>
              <p:cNvSpPr>
                <a:spLocks/>
              </p:cNvSpPr>
              <p:nvPr/>
            </p:nvSpPr>
            <p:spPr bwMode="auto">
              <a:xfrm rot="2796888">
                <a:off x="4842" y="1027"/>
                <a:ext cx="208" cy="250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19776"/>
                  <a:gd name="T1" fmla="*/ 0 h 21600"/>
                  <a:gd name="T2" fmla="*/ 19776 w 19776"/>
                  <a:gd name="T3" fmla="*/ 12913 h 21600"/>
                  <a:gd name="T4" fmla="*/ 0 w 19776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76" h="21600" fill="none" extrusionOk="0">
                    <a:moveTo>
                      <a:pt x="0" y="-1"/>
                    </a:moveTo>
                    <a:cubicBezTo>
                      <a:pt x="8569" y="-1"/>
                      <a:pt x="16329" y="5066"/>
                      <a:pt x="19776" y="12912"/>
                    </a:cubicBezTo>
                  </a:path>
                  <a:path w="19776" h="21600" stroke="0" extrusionOk="0">
                    <a:moveTo>
                      <a:pt x="0" y="-1"/>
                    </a:moveTo>
                    <a:cubicBezTo>
                      <a:pt x="8569" y="-1"/>
                      <a:pt x="16329" y="5066"/>
                      <a:pt x="19776" y="12912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1" name="Picture 36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6" y="1060"/>
                <a:ext cx="110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AutoShape 37"/>
              <p:cNvSpPr>
                <a:spLocks noChangeArrowheads="1"/>
              </p:cNvSpPr>
              <p:nvPr/>
            </p:nvSpPr>
            <p:spPr bwMode="auto">
              <a:xfrm rot="8729822">
                <a:off x="3936" y="1412"/>
                <a:ext cx="363" cy="90"/>
              </a:xfrm>
              <a:prstGeom prst="rightArrow">
                <a:avLst>
                  <a:gd name="adj1" fmla="val 50000"/>
                  <a:gd name="adj2" fmla="val 100833"/>
                </a:avLst>
              </a:prstGeom>
              <a:solidFill>
                <a:srgbClr val="FF0000"/>
              </a:solidFill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" name="AutoShape 38"/>
              <p:cNvSpPr>
                <a:spLocks noChangeArrowheads="1"/>
              </p:cNvSpPr>
              <p:nvPr/>
            </p:nvSpPr>
            <p:spPr bwMode="auto">
              <a:xfrm rot="8729822">
                <a:off x="4843" y="777"/>
                <a:ext cx="363" cy="90"/>
              </a:xfrm>
              <a:prstGeom prst="rightArrow">
                <a:avLst>
                  <a:gd name="adj1" fmla="val 50000"/>
                  <a:gd name="adj2" fmla="val 100833"/>
                </a:avLst>
              </a:prstGeom>
              <a:solidFill>
                <a:srgbClr val="FF0000"/>
              </a:solidFill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4" name="Picture 42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6" y="1616"/>
                <a:ext cx="250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5" name="Picture 44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2" y="912"/>
                <a:ext cx="159" cy="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" name="Line 47"/>
            <p:cNvSpPr>
              <a:spLocks noChangeShapeType="1"/>
            </p:cNvSpPr>
            <p:nvPr/>
          </p:nvSpPr>
          <p:spPr bwMode="auto">
            <a:xfrm>
              <a:off x="3777" y="1095"/>
              <a:ext cx="165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prstDash val="sysDot"/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Oval 48"/>
            <p:cNvSpPr>
              <a:spLocks noChangeArrowheads="1"/>
            </p:cNvSpPr>
            <p:nvPr/>
          </p:nvSpPr>
          <p:spPr bwMode="auto">
            <a:xfrm>
              <a:off x="4571" y="1050"/>
              <a:ext cx="91" cy="90"/>
            </a:xfrm>
            <a:prstGeom prst="ellipse">
              <a:avLst/>
            </a:prstGeom>
            <a:solidFill>
              <a:srgbClr val="FF0000"/>
            </a:solidFill>
            <a:ln w="222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49"/>
            <p:cNvSpPr>
              <a:spLocks noChangeShapeType="1"/>
            </p:cNvSpPr>
            <p:nvPr/>
          </p:nvSpPr>
          <p:spPr bwMode="auto">
            <a:xfrm flipV="1">
              <a:off x="4708" y="573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50"/>
            <p:cNvSpPr>
              <a:spLocks noChangeShapeType="1"/>
            </p:cNvSpPr>
            <p:nvPr/>
          </p:nvSpPr>
          <p:spPr bwMode="auto">
            <a:xfrm rot="10800000" flipV="1">
              <a:off x="3868" y="1162"/>
              <a:ext cx="657" cy="454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5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1" y="1027"/>
              <a:ext cx="92" cy="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52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" y="482"/>
              <a:ext cx="250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" name="Arc 53"/>
            <p:cNvSpPr>
              <a:spLocks/>
            </p:cNvSpPr>
            <p:nvPr/>
          </p:nvSpPr>
          <p:spPr bwMode="auto">
            <a:xfrm rot="2796888">
              <a:off x="4842" y="892"/>
              <a:ext cx="208" cy="250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19776"/>
                <a:gd name="T1" fmla="*/ 0 h 21600"/>
                <a:gd name="T2" fmla="*/ 19776 w 19776"/>
                <a:gd name="T3" fmla="*/ 12913 h 21600"/>
                <a:gd name="T4" fmla="*/ 0 w 19776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76" h="21600" fill="none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</a:path>
                <a:path w="19776" h="21600" stroke="0" extrusionOk="0">
                  <a:moveTo>
                    <a:pt x="0" y="-1"/>
                  </a:moveTo>
                  <a:cubicBezTo>
                    <a:pt x="8569" y="-1"/>
                    <a:pt x="16329" y="5066"/>
                    <a:pt x="19776" y="12912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5" name="Picture 54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6" y="925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AutoShape 55"/>
            <p:cNvSpPr>
              <a:spLocks noChangeArrowheads="1"/>
            </p:cNvSpPr>
            <p:nvPr/>
          </p:nvSpPr>
          <p:spPr bwMode="auto">
            <a:xfrm rot="19500000">
              <a:off x="3936" y="1277"/>
              <a:ext cx="363" cy="90"/>
            </a:xfrm>
            <a:prstGeom prst="rightArrow">
              <a:avLst>
                <a:gd name="adj1" fmla="val 50000"/>
                <a:gd name="adj2" fmla="val 100833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AutoShape 56"/>
            <p:cNvSpPr>
              <a:spLocks noChangeArrowheads="1"/>
            </p:cNvSpPr>
            <p:nvPr/>
          </p:nvSpPr>
          <p:spPr bwMode="auto">
            <a:xfrm rot="19500000">
              <a:off x="4843" y="642"/>
              <a:ext cx="363" cy="90"/>
            </a:xfrm>
            <a:prstGeom prst="rightArrow">
              <a:avLst>
                <a:gd name="adj1" fmla="val 50000"/>
                <a:gd name="adj2" fmla="val 100833"/>
              </a:avLst>
            </a:prstGeom>
            <a:solidFill>
              <a:srgbClr val="FF00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8" name="Picture 5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6" y="1481"/>
              <a:ext cx="250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9" name="Picture 58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" y="777"/>
              <a:ext cx="159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" name="Rectangle 61"/>
            <p:cNvSpPr>
              <a:spLocks noChangeArrowheads="1"/>
            </p:cNvSpPr>
            <p:nvPr/>
          </p:nvSpPr>
          <p:spPr bwMode="auto">
            <a:xfrm>
              <a:off x="1918" y="1299"/>
              <a:ext cx="567" cy="249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Rectangle 63"/>
            <p:cNvSpPr>
              <a:spLocks noChangeArrowheads="1"/>
            </p:cNvSpPr>
            <p:nvPr/>
          </p:nvSpPr>
          <p:spPr bwMode="auto">
            <a:xfrm>
              <a:off x="4640" y="1299"/>
              <a:ext cx="589" cy="249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22" name="Picture 64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1" y="1344"/>
              <a:ext cx="523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3" name="Picture 65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" y="1344"/>
              <a:ext cx="546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6" name="Text Box 77"/>
          <p:cNvSpPr txBox="1">
            <a:spLocks noChangeArrowheads="1"/>
          </p:cNvSpPr>
          <p:nvPr/>
        </p:nvSpPr>
        <p:spPr bwMode="auto">
          <a:xfrm>
            <a:off x="130968" y="2803748"/>
            <a:ext cx="318257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For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unpolarized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Z bosons:   </a:t>
            </a:r>
            <a:endParaRPr lang="en-GB" sz="2000" dirty="0" smtClean="0">
              <a:solidFill>
                <a:schemeClr val="hlink"/>
              </a:solidFill>
              <a:cs typeface="+mn-cs"/>
            </a:endParaRPr>
          </a:p>
        </p:txBody>
      </p:sp>
      <p:pic>
        <p:nvPicPr>
          <p:cNvPr id="37" name="Picture 7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981" y="3297460"/>
            <a:ext cx="6278562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8" name="Group 82"/>
          <p:cNvGrpSpPr>
            <a:grpSpLocks/>
          </p:cNvGrpSpPr>
          <p:nvPr/>
        </p:nvGrpSpPr>
        <p:grpSpPr bwMode="auto">
          <a:xfrm>
            <a:off x="1085056" y="3729260"/>
            <a:ext cx="2959100" cy="588963"/>
            <a:chOff x="863" y="2364"/>
            <a:chExt cx="1864" cy="371"/>
          </a:xfrm>
        </p:grpSpPr>
        <p:sp>
          <p:nvSpPr>
            <p:cNvPr id="39" name="Text Box 80"/>
            <p:cNvSpPr txBox="1">
              <a:spLocks noChangeArrowheads="1"/>
            </p:cNvSpPr>
            <p:nvPr/>
          </p:nvSpPr>
          <p:spPr bwMode="auto">
            <a:xfrm>
              <a:off x="863" y="2490"/>
              <a:ext cx="1864" cy="245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mtClean="0">
                  <a:solidFill>
                    <a:srgbClr val="FF0000"/>
                  </a:solidFill>
                  <a:cs typeface="+mn-cs"/>
                </a:rPr>
                <a:t>average over polarization</a:t>
              </a:r>
            </a:p>
          </p:txBody>
        </p:sp>
        <p:sp>
          <p:nvSpPr>
            <p:cNvPr id="40" name="Line 81"/>
            <p:cNvSpPr>
              <a:spLocks noChangeShapeType="1"/>
            </p:cNvSpPr>
            <p:nvPr/>
          </p:nvSpPr>
          <p:spPr bwMode="auto">
            <a:xfrm flipV="1">
              <a:off x="1895" y="2364"/>
              <a:ext cx="68" cy="136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41" name="Text Box 83"/>
          <p:cNvSpPr txBox="1">
            <a:spLocks noChangeArrowheads="1"/>
          </p:cNvSpPr>
          <p:nvPr/>
        </p:nvSpPr>
        <p:spPr bwMode="auto">
          <a:xfrm>
            <a:off x="167481" y="4720943"/>
            <a:ext cx="1147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Using </a:t>
            </a:r>
          </a:p>
        </p:txBody>
      </p:sp>
      <p:pic>
        <p:nvPicPr>
          <p:cNvPr id="42" name="Picture 8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68" y="4730468"/>
            <a:ext cx="2454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3" name="Group 90"/>
          <p:cNvGrpSpPr>
            <a:grpSpLocks/>
          </p:cNvGrpSpPr>
          <p:nvPr/>
        </p:nvGrpSpPr>
        <p:grpSpPr bwMode="auto">
          <a:xfrm>
            <a:off x="1751806" y="5513106"/>
            <a:ext cx="4967287" cy="792162"/>
            <a:chOff x="1374" y="3135"/>
            <a:chExt cx="3129" cy="499"/>
          </a:xfrm>
        </p:grpSpPr>
        <p:pic>
          <p:nvPicPr>
            <p:cNvPr id="44" name="Picture 87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1" y="3158"/>
              <a:ext cx="239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5" name="Rectangle 88"/>
            <p:cNvSpPr>
              <a:spLocks noChangeArrowheads="1"/>
            </p:cNvSpPr>
            <p:nvPr/>
          </p:nvSpPr>
          <p:spPr bwMode="auto">
            <a:xfrm>
              <a:off x="1963" y="3135"/>
              <a:ext cx="2540" cy="499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6" name="AutoShape 89"/>
            <p:cNvSpPr>
              <a:spLocks noChangeArrowheads="1"/>
            </p:cNvSpPr>
            <p:nvPr/>
          </p:nvSpPr>
          <p:spPr bwMode="auto">
            <a:xfrm>
              <a:off x="1374" y="3294"/>
              <a:ext cx="317" cy="204"/>
            </a:xfrm>
            <a:prstGeom prst="rightArrow">
              <a:avLst>
                <a:gd name="adj1" fmla="val 50000"/>
                <a:gd name="adj2" fmla="val 38848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47" name="Picture 9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231" y="4539968"/>
            <a:ext cx="23939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8" name="Text Box 92"/>
          <p:cNvSpPr txBox="1">
            <a:spLocks noChangeArrowheads="1"/>
          </p:cNvSpPr>
          <p:nvPr/>
        </p:nvSpPr>
        <p:spPr bwMode="auto">
          <a:xfrm>
            <a:off x="4433093" y="4668556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49043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9257783"/>
              </p:ext>
            </p:extLst>
          </p:nvPr>
        </p:nvGraphicFramePr>
        <p:xfrm>
          <a:off x="170494" y="1154564"/>
          <a:ext cx="4385234" cy="4119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75777494"/>
              </p:ext>
            </p:extLst>
          </p:nvPr>
        </p:nvGraphicFramePr>
        <p:xfrm>
          <a:off x="4649797" y="1143326"/>
          <a:ext cx="4288462" cy="4851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903"/>
                <a:gridCol w="2429817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Jets UA2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Gluons TASSO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Oliver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baseline="0" dirty="0" smtClean="0"/>
                        <a:t>Neutrino types</a:t>
                      </a:r>
                      <a:endParaRPr lang="en-US" sz="1400" dirty="0" smtClean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non-conserving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endParaRPr lang="en-US" sz="1400" dirty="0" smtClean="0"/>
                    </a:p>
                    <a:p>
                      <a:r>
                        <a:rPr lang="en-US" sz="1400" smtClean="0"/>
                        <a:t>Kevin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 branching </a:t>
            </a:r>
            <a:r>
              <a:rPr lang="en-US" dirty="0"/>
              <a:t>r</a:t>
            </a:r>
            <a:r>
              <a:rPr lang="en-US" dirty="0" smtClean="0"/>
              <a:t>atios</a:t>
            </a:r>
            <a:endParaRPr lang="en-US" dirty="0"/>
          </a:p>
        </p:txBody>
      </p:sp>
      <p:pic>
        <p:nvPicPr>
          <p:cNvPr id="5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46" y="1289844"/>
            <a:ext cx="3505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29234" y="967581"/>
            <a:ext cx="8893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(Neglecting fermion masses) obtain the same expression for the other decays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248284" y="2058194"/>
            <a:ext cx="53689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Using values for c</a:t>
            </a:r>
            <a:r>
              <a:rPr lang="en-GB" baseline="-25000" smtClean="0">
                <a:solidFill>
                  <a:schemeClr val="accent2"/>
                </a:solidFill>
                <a:cs typeface="+mn-cs"/>
              </a:rPr>
              <a:t>V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c</a:t>
            </a:r>
            <a:r>
              <a:rPr lang="en-GB" baseline="-25000" smtClean="0">
                <a:solidFill>
                  <a:schemeClr val="accent2"/>
                </a:solidFill>
                <a:cs typeface="+mn-cs"/>
              </a:rPr>
              <a:t>A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on page 471 obtain:</a:t>
            </a:r>
          </a:p>
        </p:txBody>
      </p: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711834" y="2424906"/>
            <a:ext cx="7169150" cy="1727200"/>
            <a:chOff x="645" y="1457"/>
            <a:chExt cx="4516" cy="1088"/>
          </a:xfrm>
        </p:grpSpPr>
        <p:pic>
          <p:nvPicPr>
            <p:cNvPr id="9" name="Picture 27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" y="1797"/>
              <a:ext cx="4269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" name="Picture 28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" y="1480"/>
              <a:ext cx="4471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1" name="Rectangle 29"/>
            <p:cNvSpPr>
              <a:spLocks noChangeArrowheads="1"/>
            </p:cNvSpPr>
            <p:nvPr/>
          </p:nvSpPr>
          <p:spPr bwMode="auto">
            <a:xfrm>
              <a:off x="4526" y="1457"/>
              <a:ext cx="635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Rectangle 30"/>
            <p:cNvSpPr>
              <a:spLocks noChangeArrowheads="1"/>
            </p:cNvSpPr>
            <p:nvPr/>
          </p:nvSpPr>
          <p:spPr bwMode="auto">
            <a:xfrm>
              <a:off x="4345" y="1729"/>
              <a:ext cx="635" cy="272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13" name="Group 34"/>
            <p:cNvGrpSpPr>
              <a:grpSpLocks/>
            </p:cNvGrpSpPr>
            <p:nvPr/>
          </p:nvGrpSpPr>
          <p:grpSpPr bwMode="auto">
            <a:xfrm>
              <a:off x="648" y="2273"/>
              <a:ext cx="2648" cy="272"/>
              <a:chOff x="653" y="2047"/>
              <a:chExt cx="2648" cy="272"/>
            </a:xfrm>
          </p:grpSpPr>
          <p:pic>
            <p:nvPicPr>
              <p:cNvPr id="17" name="Picture 24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3" y="2094"/>
                <a:ext cx="2558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8" name="Rectangle 31"/>
              <p:cNvSpPr>
                <a:spLocks noChangeArrowheads="1"/>
              </p:cNvSpPr>
              <p:nvPr/>
            </p:nvSpPr>
            <p:spPr bwMode="auto">
              <a:xfrm>
                <a:off x="2666" y="2047"/>
                <a:ext cx="635" cy="27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14" name="Group 35"/>
            <p:cNvGrpSpPr>
              <a:grpSpLocks/>
            </p:cNvGrpSpPr>
            <p:nvPr/>
          </p:nvGrpSpPr>
          <p:grpSpPr bwMode="auto">
            <a:xfrm>
              <a:off x="649" y="2001"/>
              <a:ext cx="3741" cy="272"/>
              <a:chOff x="649" y="2319"/>
              <a:chExt cx="3741" cy="272"/>
            </a:xfrm>
          </p:grpSpPr>
          <p:pic>
            <p:nvPicPr>
              <p:cNvPr id="15" name="Picture 32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" y="2364"/>
                <a:ext cx="3662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6" name="Rectangle 33"/>
              <p:cNvSpPr>
                <a:spLocks noChangeArrowheads="1"/>
              </p:cNvSpPr>
              <p:nvPr/>
            </p:nvSpPr>
            <p:spPr bwMode="auto">
              <a:xfrm>
                <a:off x="3755" y="2319"/>
                <a:ext cx="635" cy="272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pic>
        <p:nvPicPr>
          <p:cNvPr id="19" name="Picture 4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6" y="4623594"/>
            <a:ext cx="29495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52"/>
          <p:cNvSpPr txBox="1">
            <a:spLocks noChangeArrowheads="1"/>
          </p:cNvSpPr>
          <p:nvPr/>
        </p:nvSpPr>
        <p:spPr bwMode="auto">
          <a:xfrm>
            <a:off x="248284" y="4182269"/>
            <a:ext cx="6478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The Z Boson therefore predominantly decays to hadrons</a:t>
            </a:r>
          </a:p>
        </p:txBody>
      </p:sp>
      <p:sp>
        <p:nvSpPr>
          <p:cNvPr id="21" name="Text Box 53"/>
          <p:cNvSpPr txBox="1">
            <a:spLocks noChangeArrowheads="1"/>
          </p:cNvSpPr>
          <p:nvPr/>
        </p:nvSpPr>
        <p:spPr bwMode="auto">
          <a:xfrm>
            <a:off x="4859971" y="4580731"/>
            <a:ext cx="3057525" cy="32702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400" smtClean="0">
                <a:solidFill>
                  <a:srgbClr val="FF0000"/>
                </a:solidFill>
                <a:cs typeface="+mn-cs"/>
              </a:rPr>
              <a:t>Mainly due to factor 3 from colour</a:t>
            </a:r>
          </a:p>
        </p:txBody>
      </p:sp>
      <p:sp>
        <p:nvSpPr>
          <p:cNvPr id="22" name="Text Box 54"/>
          <p:cNvSpPr txBox="1">
            <a:spLocks noChangeArrowheads="1"/>
          </p:cNvSpPr>
          <p:nvPr/>
        </p:nvSpPr>
        <p:spPr bwMode="auto">
          <a:xfrm>
            <a:off x="248284" y="4974431"/>
            <a:ext cx="47386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Also predict total decay rate (total width)</a:t>
            </a:r>
          </a:p>
        </p:txBody>
      </p:sp>
      <p:pic>
        <p:nvPicPr>
          <p:cNvPr id="23" name="Picture 5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4" y="5452269"/>
            <a:ext cx="25701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5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171" y="5952331"/>
            <a:ext cx="32131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Rectangle 57"/>
          <p:cNvSpPr>
            <a:spLocks noChangeArrowheads="1"/>
          </p:cNvSpPr>
          <p:nvPr/>
        </p:nvSpPr>
        <p:spPr bwMode="auto">
          <a:xfrm>
            <a:off x="2804159" y="5917406"/>
            <a:ext cx="3421062" cy="395288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6" name="Text Box 58"/>
          <p:cNvSpPr txBox="1">
            <a:spLocks noChangeArrowheads="1"/>
          </p:cNvSpPr>
          <p:nvPr/>
        </p:nvSpPr>
        <p:spPr bwMode="auto">
          <a:xfrm>
            <a:off x="799146" y="5899944"/>
            <a:ext cx="1501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u="sng" smtClean="0">
                <a:solidFill>
                  <a:srgbClr val="FF0000"/>
                </a:solidFill>
                <a:cs typeface="+mn-cs"/>
              </a:rPr>
              <a:t>Experiment:</a:t>
            </a:r>
          </a:p>
        </p:txBody>
      </p:sp>
    </p:spTree>
    <p:extLst>
      <p:ext uri="{BB962C8B-B14F-4D97-AF65-F5344CB8AC3E}">
        <p14:creationId xmlns:p14="http://schemas.microsoft.com/office/powerpoint/2010/main" val="240706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Standard Model (so far)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53988" y="954881"/>
            <a:ext cx="83835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The Standard Model interactions are mediated by spin-1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gauge bosons</a:t>
            </a:r>
          </a:p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rgbClr val="FF0000"/>
                </a:solidFill>
                <a:cs typeface="+mn-cs"/>
              </a:rPr>
              <a:t> 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The form of the interactions are completely specified by the assuming an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  underlying local phase transformation          </a:t>
            </a:r>
            <a:r>
              <a:rPr lang="en-GB" dirty="0" smtClean="0">
                <a:cs typeface="+mn-cs"/>
              </a:rPr>
              <a:t>GAUGE INVARIANCE 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4788483" y="1639093"/>
            <a:ext cx="215900" cy="142875"/>
          </a:xfrm>
          <a:prstGeom prst="rightArrow">
            <a:avLst>
              <a:gd name="adj1" fmla="val 50000"/>
              <a:gd name="adj2" fmla="val 3777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20825" y="1891506"/>
            <a:ext cx="935038" cy="4191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cs typeface="+mn-cs"/>
              </a:rPr>
              <a:t>U(1)</a:t>
            </a:r>
            <a:r>
              <a:rPr lang="en-GB" sz="2000" baseline="-25000" smtClean="0">
                <a:cs typeface="+mn-cs"/>
              </a:rPr>
              <a:t>em</a:t>
            </a: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887663" y="2040731"/>
            <a:ext cx="431800" cy="180975"/>
          </a:xfrm>
          <a:prstGeom prst="rightArrow">
            <a:avLst>
              <a:gd name="adj1" fmla="val 50000"/>
              <a:gd name="adj2" fmla="val 59649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789363" y="1896268"/>
            <a:ext cx="754062" cy="4191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FF0000"/>
                </a:solidFill>
                <a:cs typeface="+mn-cs"/>
              </a:rPr>
              <a:t>QED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1520825" y="2323306"/>
            <a:ext cx="968375" cy="4191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cs typeface="+mn-cs"/>
              </a:rPr>
              <a:t>SU(2)</a:t>
            </a:r>
            <a:r>
              <a:rPr lang="en-GB" sz="2000" baseline="-25000" smtClean="0">
                <a:cs typeface="+mn-cs"/>
              </a:rPr>
              <a:t>L</a:t>
            </a:r>
          </a:p>
        </p:txBody>
      </p:sp>
      <p:sp>
        <p:nvSpPr>
          <p:cNvPr id="11" name="AutoShape 11"/>
          <p:cNvSpPr>
            <a:spLocks noChangeArrowheads="1"/>
          </p:cNvSpPr>
          <p:nvPr/>
        </p:nvSpPr>
        <p:spPr bwMode="auto">
          <a:xfrm>
            <a:off x="2887663" y="2472531"/>
            <a:ext cx="431800" cy="180975"/>
          </a:xfrm>
          <a:prstGeom prst="rightArrow">
            <a:avLst>
              <a:gd name="adj1" fmla="val 50000"/>
              <a:gd name="adj2" fmla="val 59649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3789363" y="2328068"/>
            <a:ext cx="4941887" cy="4191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dirty="0" smtClean="0">
                <a:solidFill>
                  <a:srgbClr val="FF0000"/>
                </a:solidFill>
                <a:cs typeface="+mn-cs"/>
              </a:rPr>
              <a:t>Charged Current Weak Interaction + W</a:t>
            </a:r>
            <a:r>
              <a:rPr lang="en-GB" sz="2000" baseline="30000" dirty="0" smtClean="0">
                <a:solidFill>
                  <a:srgbClr val="FF0000"/>
                </a:solidFill>
                <a:cs typeface="+mn-cs"/>
              </a:rPr>
              <a:t>3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1520825" y="2755106"/>
            <a:ext cx="1106488" cy="4191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cs typeface="+mn-cs"/>
              </a:rPr>
              <a:t>SU(3)</a:t>
            </a:r>
            <a:r>
              <a:rPr lang="en-GB" sz="2000" baseline="-25000" smtClean="0">
                <a:cs typeface="+mn-cs"/>
              </a:rPr>
              <a:t>col</a:t>
            </a: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887663" y="2861468"/>
            <a:ext cx="431800" cy="180975"/>
          </a:xfrm>
          <a:prstGeom prst="rightArrow">
            <a:avLst>
              <a:gd name="adj1" fmla="val 50000"/>
              <a:gd name="adj2" fmla="val 59649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3787775" y="2767806"/>
            <a:ext cx="768350" cy="4191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FF0000"/>
                </a:solidFill>
                <a:cs typeface="+mn-cs"/>
              </a:rPr>
              <a:t>QCD</a:t>
            </a: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176213" y="3193256"/>
            <a:ext cx="8651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In order to 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“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unify</a:t>
            </a:r>
            <a:r>
              <a:rPr lang="ja-JP" altLang="en-GB" smtClean="0">
                <a:solidFill>
                  <a:schemeClr val="accent2"/>
                </a:solidFill>
                <a:latin typeface="Palatino"/>
                <a:cs typeface="+mn-cs"/>
              </a:rPr>
              <a:t>”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the electromagnetic and weak interactions, introduced a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new symmetry gauge symmetry : U(1) hypercharge</a:t>
            </a:r>
          </a:p>
        </p:txBody>
      </p:sp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1557338" y="3848893"/>
            <a:ext cx="804862" cy="419100"/>
          </a:xfrm>
          <a:prstGeom prst="rect">
            <a:avLst/>
          </a:prstGeom>
          <a:noFill/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cs typeface="+mn-cs"/>
              </a:rPr>
              <a:t>U(1)</a:t>
            </a:r>
            <a:r>
              <a:rPr lang="en-GB" sz="2000" baseline="-25000" smtClean="0">
                <a:cs typeface="+mn-cs"/>
              </a:rPr>
              <a:t>Y</a:t>
            </a:r>
          </a:p>
        </p:txBody>
      </p:sp>
      <p:sp>
        <p:nvSpPr>
          <p:cNvPr id="18" name="AutoShape 18"/>
          <p:cNvSpPr>
            <a:spLocks noChangeArrowheads="1"/>
          </p:cNvSpPr>
          <p:nvPr/>
        </p:nvSpPr>
        <p:spPr bwMode="auto">
          <a:xfrm>
            <a:off x="2887663" y="3956843"/>
            <a:ext cx="431800" cy="180975"/>
          </a:xfrm>
          <a:prstGeom prst="rightArrow">
            <a:avLst>
              <a:gd name="adj1" fmla="val 50000"/>
              <a:gd name="adj2" fmla="val 59649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" name="Text Box 19"/>
          <p:cNvSpPr txBox="1">
            <a:spLocks noChangeArrowheads="1"/>
          </p:cNvSpPr>
          <p:nvPr/>
        </p:nvSpPr>
        <p:spPr bwMode="auto">
          <a:xfrm>
            <a:off x="3787775" y="3826668"/>
            <a:ext cx="482600" cy="4191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2000" smtClean="0">
                <a:solidFill>
                  <a:srgbClr val="FF0000"/>
                </a:solidFill>
                <a:cs typeface="+mn-cs"/>
              </a:rPr>
              <a:t>B</a:t>
            </a:r>
            <a:r>
              <a:rPr lang="en-GB" sz="2000" baseline="-25000" smtClean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</a:p>
        </p:txBody>
      </p:sp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23838" y="4231481"/>
            <a:ext cx="80172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The physical Z boson and the photon are mixtures of  the neutral W boson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 and B determined by the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Weak Mixing angle</a:t>
            </a: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3140075" y="4880768"/>
            <a:ext cx="1728788" cy="395288"/>
            <a:chOff x="2031" y="3113"/>
            <a:chExt cx="1089" cy="249"/>
          </a:xfrm>
        </p:grpSpPr>
        <p:pic>
          <p:nvPicPr>
            <p:cNvPr id="22" name="Picture 21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" y="3155"/>
              <a:ext cx="1012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2031" y="3113"/>
              <a:ext cx="1089" cy="249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23838" y="5304631"/>
            <a:ext cx="8181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cs typeface="+mn-cs"/>
              </a:rPr>
              <a:t>Have we really unified the EM and Weak interactions ? Well not really</a:t>
            </a:r>
            <a:r>
              <a:rPr lang="en-GB" dirty="0" smtClean="0">
                <a:latin typeface="Palatino"/>
                <a:cs typeface="+mn-cs"/>
              </a:rPr>
              <a:t>…</a:t>
            </a:r>
            <a:endParaRPr lang="en-GB" dirty="0" smtClean="0">
              <a:cs typeface="+mn-cs"/>
            </a:endParaRP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495300" y="5596731"/>
            <a:ext cx="782487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Started with two independent theories with coupling constants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Ended up with coupling constants which are related but at the cost of</a:t>
            </a:r>
          </a:p>
          <a:p>
            <a:pPr>
              <a:buClr>
                <a:srgbClr val="FF0000"/>
              </a:buCl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   introducing a new parameter in the Standard Model              </a:t>
            </a:r>
          </a:p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Interactions not unified from any higher theoretical principle</a:t>
            </a:r>
            <a:r>
              <a:rPr lang="en-GB" dirty="0" smtClean="0">
                <a:solidFill>
                  <a:schemeClr val="accent2"/>
                </a:solidFill>
                <a:latin typeface="Palatino"/>
                <a:cs typeface="+mn-cs"/>
              </a:rPr>
              <a:t>…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solidFill>
                  <a:srgbClr val="FF0000"/>
                </a:solidFill>
                <a:cs typeface="+mn-cs"/>
              </a:rPr>
              <a:t>but it works!</a:t>
            </a:r>
          </a:p>
        </p:txBody>
      </p:sp>
      <p:pic>
        <p:nvPicPr>
          <p:cNvPr id="26" name="Picture 2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098" y="5694010"/>
            <a:ext cx="612775" cy="20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2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606" y="6179343"/>
            <a:ext cx="3508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5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Z resonance</a:t>
            </a:r>
            <a:endParaRPr lang="en-US" dirty="0"/>
          </a:p>
        </p:txBody>
      </p:sp>
      <p:pic>
        <p:nvPicPr>
          <p:cNvPr id="5" name="Picture 3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17" y="1155659"/>
            <a:ext cx="23955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38"/>
          <p:cNvSpPr txBox="1">
            <a:spLocks noChangeArrowheads="1"/>
          </p:cNvSpPr>
          <p:nvPr/>
        </p:nvSpPr>
        <p:spPr bwMode="auto">
          <a:xfrm>
            <a:off x="343309" y="1142240"/>
            <a:ext cx="46701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Feynman rules for the diagram below give:</a:t>
            </a:r>
          </a:p>
        </p:txBody>
      </p: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560797" y="1466090"/>
            <a:ext cx="3095625" cy="1617663"/>
            <a:chOff x="557" y="960"/>
            <a:chExt cx="1950" cy="1019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557" y="960"/>
              <a:ext cx="1950" cy="1019"/>
              <a:chOff x="830" y="845"/>
              <a:chExt cx="1950" cy="1019"/>
            </a:xfrm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 rot="-53778">
                <a:off x="1430" y="1372"/>
                <a:ext cx="614" cy="112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" name="Text Box 6"/>
              <p:cNvSpPr txBox="1">
                <a:spLocks noChangeArrowheads="1"/>
              </p:cNvSpPr>
              <p:nvPr/>
            </p:nvSpPr>
            <p:spPr bwMode="auto">
              <a:xfrm>
                <a:off x="830" y="1563"/>
                <a:ext cx="446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500" b="0" smtClean="0">
                    <a:cs typeface="+mn-cs"/>
                  </a:rPr>
                  <a:t>e</a:t>
                </a:r>
                <a:r>
                  <a:rPr lang="en-US" sz="2500" b="0" baseline="30000" smtClean="0">
                    <a:cs typeface="Arial" charset="0"/>
                  </a:rPr>
                  <a:t>–</a:t>
                </a:r>
                <a:endParaRPr lang="en-US" sz="2500" b="0" smtClean="0">
                  <a:cs typeface="Arial" charset="0"/>
                </a:endParaRPr>
              </a:p>
            </p:txBody>
          </p:sp>
          <p:sp>
            <p:nvSpPr>
              <p:cNvPr id="12" name="Text Box 7"/>
              <p:cNvSpPr txBox="1">
                <a:spLocks noChangeArrowheads="1"/>
              </p:cNvSpPr>
              <p:nvPr/>
            </p:nvSpPr>
            <p:spPr bwMode="auto">
              <a:xfrm>
                <a:off x="2309" y="1536"/>
                <a:ext cx="446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500" smtClean="0">
                    <a:latin typeface="Symbol" charset="0"/>
                    <a:cs typeface="+mn-cs"/>
                  </a:rPr>
                  <a:t>m</a:t>
                </a:r>
                <a:r>
                  <a:rPr lang="en-US" sz="2500" baseline="30000" smtClean="0">
                    <a:cs typeface="Arial" charset="0"/>
                  </a:rPr>
                  <a:t>–</a:t>
                </a:r>
                <a:endParaRPr lang="en-US" sz="2500" smtClean="0">
                  <a:cs typeface="Arial" charset="0"/>
                </a:endParaRPr>
              </a:p>
            </p:txBody>
          </p:sp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832" y="880"/>
                <a:ext cx="447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500" b="0" dirty="0" smtClean="0">
                    <a:cs typeface="+mn-cs"/>
                  </a:rPr>
                  <a:t>e</a:t>
                </a:r>
                <a:r>
                  <a:rPr lang="en-US" sz="2500" b="0" baseline="30000" dirty="0" smtClean="0">
                    <a:cs typeface="+mn-cs"/>
                  </a:rPr>
                  <a:t>+</a:t>
                </a:r>
                <a:endParaRPr lang="en-US" sz="2500" b="0" dirty="0" smtClean="0">
                  <a:cs typeface="+mn-cs"/>
                </a:endParaRPr>
              </a:p>
            </p:txBody>
          </p:sp>
          <p:sp>
            <p:nvSpPr>
              <p:cNvPr id="14" name="Text Box 9"/>
              <p:cNvSpPr txBox="1">
                <a:spLocks noChangeArrowheads="1"/>
              </p:cNvSpPr>
              <p:nvPr/>
            </p:nvSpPr>
            <p:spPr bwMode="auto">
              <a:xfrm>
                <a:off x="2334" y="845"/>
                <a:ext cx="446" cy="2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500" smtClean="0">
                    <a:latin typeface="Symbol" charset="0"/>
                    <a:cs typeface="+mn-cs"/>
                  </a:rPr>
                  <a:t>m</a:t>
                </a:r>
                <a:r>
                  <a:rPr lang="en-US" sz="2500" baseline="30000" smtClean="0">
                    <a:latin typeface="Symbol" charset="0"/>
                    <a:cs typeface="+mn-cs"/>
                  </a:rPr>
                  <a:t>+</a:t>
                </a:r>
                <a:endParaRPr lang="en-US" sz="2500" smtClean="0">
                  <a:latin typeface="Times New Roman" charset="0"/>
                  <a:cs typeface="+mn-cs"/>
                </a:endParaRPr>
              </a:p>
            </p:txBody>
          </p:sp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1623" y="1066"/>
                <a:ext cx="279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500" smtClean="0">
                    <a:solidFill>
                      <a:srgbClr val="FF0000"/>
                    </a:solidFill>
                    <a:latin typeface="Symbol" charset="0"/>
                    <a:cs typeface="+mn-cs"/>
                  </a:rPr>
                  <a:t>Z</a:t>
                </a:r>
              </a:p>
            </p:txBody>
          </p:sp>
          <p:grpSp>
            <p:nvGrpSpPr>
              <p:cNvPr id="16" name="Group 11"/>
              <p:cNvGrpSpPr>
                <a:grpSpLocks/>
              </p:cNvGrpSpPr>
              <p:nvPr/>
            </p:nvGrpSpPr>
            <p:grpSpPr bwMode="auto">
              <a:xfrm rot="5400000">
                <a:off x="1087" y="1432"/>
                <a:ext cx="338" cy="334"/>
                <a:chOff x="2784" y="1440"/>
                <a:chExt cx="288" cy="288"/>
              </a:xfrm>
            </p:grpSpPr>
            <p:sp>
              <p:nvSpPr>
                <p:cNvPr id="38" name="Line 12"/>
                <p:cNvSpPr>
                  <a:spLocks noChangeShapeType="1"/>
                </p:cNvSpPr>
                <p:nvPr/>
              </p:nvSpPr>
              <p:spPr bwMode="auto">
                <a:xfrm>
                  <a:off x="2782" y="1443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9" name="Line 13"/>
                <p:cNvSpPr>
                  <a:spLocks noChangeShapeType="1"/>
                </p:cNvSpPr>
                <p:nvPr/>
              </p:nvSpPr>
              <p:spPr bwMode="auto">
                <a:xfrm flipH="1" flipV="1">
                  <a:off x="2878" y="1538"/>
                  <a:ext cx="193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7" name="Group 14"/>
              <p:cNvGrpSpPr>
                <a:grpSpLocks/>
              </p:cNvGrpSpPr>
              <p:nvPr/>
            </p:nvGrpSpPr>
            <p:grpSpPr bwMode="auto">
              <a:xfrm>
                <a:off x="1094" y="1093"/>
                <a:ext cx="335" cy="337"/>
                <a:chOff x="2784" y="1440"/>
                <a:chExt cx="288" cy="288"/>
              </a:xfrm>
            </p:grpSpPr>
            <p:sp>
              <p:nvSpPr>
                <p:cNvPr id="36" name="Line 15"/>
                <p:cNvSpPr>
                  <a:spLocks noChangeShapeType="1"/>
                </p:cNvSpPr>
                <p:nvPr/>
              </p:nvSpPr>
              <p:spPr bwMode="auto">
                <a:xfrm>
                  <a:off x="2784" y="1440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7" name="Line 16"/>
                <p:cNvSpPr>
                  <a:spLocks noChangeShapeType="1"/>
                </p:cNvSpPr>
                <p:nvPr/>
              </p:nvSpPr>
              <p:spPr bwMode="auto">
                <a:xfrm flipH="1" flipV="1">
                  <a:off x="2880" y="1536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8" name="Group 17"/>
              <p:cNvGrpSpPr>
                <a:grpSpLocks/>
              </p:cNvGrpSpPr>
              <p:nvPr/>
            </p:nvGrpSpPr>
            <p:grpSpPr bwMode="auto">
              <a:xfrm rot="-5400000">
                <a:off x="2043" y="1100"/>
                <a:ext cx="337" cy="335"/>
                <a:chOff x="2784" y="1440"/>
                <a:chExt cx="288" cy="288"/>
              </a:xfrm>
            </p:grpSpPr>
            <p:sp>
              <p:nvSpPr>
                <p:cNvPr id="34" name="Line 18"/>
                <p:cNvSpPr>
                  <a:spLocks noChangeShapeType="1"/>
                </p:cNvSpPr>
                <p:nvPr/>
              </p:nvSpPr>
              <p:spPr bwMode="auto">
                <a:xfrm>
                  <a:off x="2784" y="143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5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2881" y="1536"/>
                  <a:ext cx="191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grpSp>
            <p:nvGrpSpPr>
              <p:cNvPr id="19" name="Group 20"/>
              <p:cNvGrpSpPr>
                <a:grpSpLocks/>
              </p:cNvGrpSpPr>
              <p:nvPr/>
            </p:nvGrpSpPr>
            <p:grpSpPr bwMode="auto">
              <a:xfrm rot="10800000">
                <a:off x="2044" y="1417"/>
                <a:ext cx="335" cy="338"/>
                <a:chOff x="2784" y="1440"/>
                <a:chExt cx="288" cy="288"/>
              </a:xfrm>
            </p:grpSpPr>
            <p:sp>
              <p:nvSpPr>
                <p:cNvPr id="32" name="Line 21"/>
                <p:cNvSpPr>
                  <a:spLocks noChangeShapeType="1"/>
                </p:cNvSpPr>
                <p:nvPr/>
              </p:nvSpPr>
              <p:spPr bwMode="auto">
                <a:xfrm>
                  <a:off x="2784" y="1443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  <p:sp>
              <p:nvSpPr>
                <p:cNvPr id="33" name="Line 22"/>
                <p:cNvSpPr>
                  <a:spLocks noChangeShapeType="1"/>
                </p:cNvSpPr>
                <p:nvPr/>
              </p:nvSpPr>
              <p:spPr bwMode="auto">
                <a:xfrm flipH="1" flipV="1">
                  <a:off x="2882" y="1540"/>
                  <a:ext cx="192" cy="192"/>
                </a:xfrm>
                <a:prstGeom prst="line">
                  <a:avLst/>
                </a:prstGeom>
                <a:noFill/>
                <a:ln w="28575">
                  <a:solidFill>
                    <a:srgbClr val="000080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cs typeface="+mn-cs"/>
                  </a:endParaRPr>
                </a:p>
              </p:txBody>
            </p:sp>
          </p:grpSp>
          <p:pic>
            <p:nvPicPr>
              <p:cNvPr id="20" name="Picture 23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6" y="1683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24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6" y="987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5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1" y="1660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26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1" y="1002"/>
                <a:ext cx="184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>
                <a:off x="1238" y="1094"/>
                <a:ext cx="113" cy="113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 flipV="1">
                <a:off x="1284" y="1571"/>
                <a:ext cx="135" cy="13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6" name="Line 29"/>
              <p:cNvSpPr>
                <a:spLocks noChangeShapeType="1"/>
              </p:cNvSpPr>
              <p:nvPr/>
            </p:nvSpPr>
            <p:spPr bwMode="auto">
              <a:xfrm flipV="1">
                <a:off x="2124" y="1094"/>
                <a:ext cx="135" cy="13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Line 30"/>
              <p:cNvSpPr>
                <a:spLocks noChangeShapeType="1"/>
              </p:cNvSpPr>
              <p:nvPr/>
            </p:nvSpPr>
            <p:spPr bwMode="auto">
              <a:xfrm>
                <a:off x="2101" y="1594"/>
                <a:ext cx="113" cy="113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8" name="Oval 31"/>
              <p:cNvSpPr>
                <a:spLocks noChangeArrowheads="1"/>
              </p:cNvSpPr>
              <p:nvPr/>
            </p:nvSpPr>
            <p:spPr bwMode="auto">
              <a:xfrm>
                <a:off x="2032" y="1389"/>
                <a:ext cx="68" cy="68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9" name="Oval 32"/>
              <p:cNvSpPr>
                <a:spLocks noChangeArrowheads="1"/>
              </p:cNvSpPr>
              <p:nvPr/>
            </p:nvSpPr>
            <p:spPr bwMode="auto">
              <a:xfrm>
                <a:off x="1374" y="1389"/>
                <a:ext cx="68" cy="68"/>
              </a:xfrm>
              <a:prstGeom prst="ellipse">
                <a:avLst/>
              </a:prstGeom>
              <a:solidFill>
                <a:srgbClr val="CC00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30" name="Picture 33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8" y="1356"/>
                <a:ext cx="110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4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14" y="1367"/>
                <a:ext cx="110" cy="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" name="Picture 39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9" y="1638"/>
              <a:ext cx="11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40" name="Picture 4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0" y="3377834"/>
            <a:ext cx="838835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1" name="Picture 4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9" y="1535940"/>
            <a:ext cx="36163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47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797" y="2042353"/>
            <a:ext cx="852487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4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134" y="2798003"/>
            <a:ext cx="36163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" name="Text Box 50"/>
          <p:cNvSpPr txBox="1">
            <a:spLocks noChangeArrowheads="1"/>
          </p:cNvSpPr>
          <p:nvPr/>
        </p:nvSpPr>
        <p:spPr bwMode="auto">
          <a:xfrm>
            <a:off x="3799297" y="1502603"/>
            <a:ext cx="1387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cs typeface="+mn-cs"/>
              </a:rPr>
              <a:t>e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+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e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-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vertex:</a:t>
            </a:r>
          </a:p>
        </p:txBody>
      </p:sp>
      <p:sp>
        <p:nvSpPr>
          <p:cNvPr id="45" name="Text Box 51"/>
          <p:cNvSpPr txBox="1">
            <a:spLocks noChangeArrowheads="1"/>
          </p:cNvSpPr>
          <p:nvPr/>
        </p:nvSpPr>
        <p:spPr bwMode="auto">
          <a:xfrm>
            <a:off x="3835809" y="2788478"/>
            <a:ext cx="1397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+</a:t>
            </a:r>
            <a:r>
              <a:rPr lang="en-GB" smtClean="0">
                <a:solidFill>
                  <a:srgbClr val="FF0000"/>
                </a:solidFill>
                <a:latin typeface="Symbol" charset="0"/>
                <a:cs typeface="+mn-cs"/>
              </a:rPr>
              <a:t>m</a:t>
            </a:r>
            <a:r>
              <a:rPr lang="en-GB" baseline="30000" smtClean="0">
                <a:solidFill>
                  <a:srgbClr val="FF0000"/>
                </a:solidFill>
                <a:cs typeface="+mn-cs"/>
              </a:rPr>
              <a:t>-</a:t>
            </a:r>
            <a:r>
              <a:rPr lang="en-GB" smtClean="0">
                <a:solidFill>
                  <a:srgbClr val="FF0000"/>
                </a:solidFill>
                <a:cs typeface="+mn-cs"/>
              </a:rPr>
              <a:t> vertex:</a:t>
            </a:r>
          </a:p>
        </p:txBody>
      </p:sp>
      <p:sp>
        <p:nvSpPr>
          <p:cNvPr id="46" name="Text Box 52"/>
          <p:cNvSpPr txBox="1">
            <a:spLocks noChangeArrowheads="1"/>
          </p:cNvSpPr>
          <p:nvPr/>
        </p:nvSpPr>
        <p:spPr bwMode="auto">
          <a:xfrm>
            <a:off x="3800884" y="2174115"/>
            <a:ext cx="15017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1600" smtClean="0">
                <a:solidFill>
                  <a:srgbClr val="FF0000"/>
                </a:solidFill>
                <a:cs typeface="+mn-cs"/>
              </a:rPr>
              <a:t>Z propagator:</a:t>
            </a:r>
          </a:p>
        </p:txBody>
      </p:sp>
      <p:sp>
        <p:nvSpPr>
          <p:cNvPr id="47" name="AutoShape 54"/>
          <p:cNvSpPr>
            <a:spLocks noChangeArrowheads="1"/>
          </p:cNvSpPr>
          <p:nvPr/>
        </p:nvSpPr>
        <p:spPr bwMode="auto">
          <a:xfrm>
            <a:off x="271872" y="3553653"/>
            <a:ext cx="252412" cy="180975"/>
          </a:xfrm>
          <a:prstGeom prst="rightArrow">
            <a:avLst>
              <a:gd name="adj1" fmla="val 50000"/>
              <a:gd name="adj2" fmla="val 3486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" name="Rectangle 57"/>
          <p:cNvSpPr>
            <a:spLocks noChangeArrowheads="1"/>
          </p:cNvSpPr>
          <p:nvPr/>
        </p:nvSpPr>
        <p:spPr bwMode="auto">
          <a:xfrm>
            <a:off x="287391" y="4007137"/>
            <a:ext cx="8837612" cy="79216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9" name="AutoShape 59"/>
          <p:cNvSpPr>
            <a:spLocks noChangeArrowheads="1"/>
          </p:cNvSpPr>
          <p:nvPr/>
        </p:nvSpPr>
        <p:spPr bwMode="auto">
          <a:xfrm>
            <a:off x="-13139" y="4272790"/>
            <a:ext cx="252413" cy="180975"/>
          </a:xfrm>
          <a:prstGeom prst="rightArrow">
            <a:avLst>
              <a:gd name="adj1" fmla="val 50000"/>
              <a:gd name="adj2" fmla="val 3486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0" name="Text Box 60"/>
          <p:cNvSpPr txBox="1">
            <a:spLocks noChangeArrowheads="1"/>
          </p:cNvSpPr>
          <p:nvPr/>
        </p:nvSpPr>
        <p:spPr bwMode="auto">
          <a:xfrm>
            <a:off x="-13878" y="4915728"/>
            <a:ext cx="93249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Convenient to work in terms of helicity states by explicitly using the Z coupling to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</a:t>
            </a:r>
            <a:r>
              <a:rPr lang="en-GB" smtClean="0">
                <a:cs typeface="+mn-cs"/>
              </a:rPr>
              <a:t>LH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cs typeface="+mn-cs"/>
              </a:rPr>
              <a:t>RH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chiral states   (ultra-relativistic limit so helicity = chirality) </a:t>
            </a:r>
          </a:p>
        </p:txBody>
      </p:sp>
      <p:grpSp>
        <p:nvGrpSpPr>
          <p:cNvPr id="51" name="Group 65"/>
          <p:cNvGrpSpPr>
            <a:grpSpLocks/>
          </p:cNvGrpSpPr>
          <p:nvPr/>
        </p:nvGrpSpPr>
        <p:grpSpPr bwMode="auto">
          <a:xfrm>
            <a:off x="2216559" y="5569778"/>
            <a:ext cx="6086475" cy="1008062"/>
            <a:chOff x="1646" y="3475"/>
            <a:chExt cx="3833" cy="635"/>
          </a:xfrm>
        </p:grpSpPr>
        <p:pic>
          <p:nvPicPr>
            <p:cNvPr id="52" name="Picture 61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6" y="3475"/>
              <a:ext cx="3128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3" name="Text Box 62"/>
            <p:cNvSpPr txBox="1">
              <a:spLocks noChangeArrowheads="1"/>
            </p:cNvSpPr>
            <p:nvPr/>
          </p:nvSpPr>
          <p:spPr bwMode="auto">
            <a:xfrm>
              <a:off x="3346" y="3884"/>
              <a:ext cx="2133" cy="226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1600" smtClean="0">
                  <a:solidFill>
                    <a:srgbClr val="FF0000"/>
                  </a:solidFill>
                  <a:cs typeface="+mn-cs"/>
                </a:rPr>
                <a:t>LH and RH projections operators</a:t>
              </a:r>
            </a:p>
          </p:txBody>
        </p:sp>
        <p:sp>
          <p:nvSpPr>
            <p:cNvPr id="54" name="Line 63"/>
            <p:cNvSpPr>
              <a:spLocks noChangeShapeType="1"/>
            </p:cNvSpPr>
            <p:nvPr/>
          </p:nvSpPr>
          <p:spPr bwMode="auto">
            <a:xfrm flipH="1" flipV="1">
              <a:off x="3392" y="3725"/>
              <a:ext cx="92" cy="159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5" name="Line 64"/>
            <p:cNvSpPr>
              <a:spLocks noChangeShapeType="1"/>
            </p:cNvSpPr>
            <p:nvPr/>
          </p:nvSpPr>
          <p:spPr bwMode="auto">
            <a:xfrm flipV="1">
              <a:off x="3983" y="3725"/>
              <a:ext cx="430" cy="159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pic>
        <p:nvPicPr>
          <p:cNvPr id="56" name="Picture 6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6" y="4050540"/>
            <a:ext cx="872807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1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59"/>
          <p:cNvSpPr>
            <a:spLocks noChangeArrowheads="1"/>
          </p:cNvSpPr>
          <p:nvPr/>
        </p:nvSpPr>
        <p:spPr bwMode="auto">
          <a:xfrm>
            <a:off x="0" y="-14661"/>
            <a:ext cx="9144000" cy="12025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 smtClean="0">
              <a:cs typeface="+mn-cs"/>
            </a:endParaRPr>
          </a:p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23875" y="61552"/>
            <a:ext cx="904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hence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65163" y="458427"/>
            <a:ext cx="650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and </a:t>
            </a:r>
          </a:p>
        </p:txBody>
      </p:sp>
      <p:pic>
        <p:nvPicPr>
          <p:cNvPr id="8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458427"/>
            <a:ext cx="54038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117114"/>
            <a:ext cx="36798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1344252"/>
            <a:ext cx="40608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650875" y="1387114"/>
            <a:ext cx="701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with 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82588" y="1736725"/>
            <a:ext cx="73167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Rewriting the matrix element in terms of LH and RH couplings: </a:t>
            </a: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415925" y="3140075"/>
            <a:ext cx="8397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Apply projection operators remembering that in the ultra-relativistic limit </a:t>
            </a:r>
          </a:p>
        </p:txBody>
      </p:sp>
      <p:grpSp>
        <p:nvGrpSpPr>
          <p:cNvPr id="14" name="Group 39"/>
          <p:cNvGrpSpPr>
            <a:grpSpLocks/>
          </p:cNvGrpSpPr>
          <p:nvPr/>
        </p:nvGrpSpPr>
        <p:grpSpPr bwMode="auto">
          <a:xfrm>
            <a:off x="1208088" y="3897313"/>
            <a:ext cx="7237412" cy="890587"/>
            <a:chOff x="761" y="2919"/>
            <a:chExt cx="4559" cy="561"/>
          </a:xfrm>
        </p:grpSpPr>
        <p:grpSp>
          <p:nvGrpSpPr>
            <p:cNvPr id="15" name="Group 37"/>
            <p:cNvGrpSpPr>
              <a:grpSpLocks/>
            </p:cNvGrpSpPr>
            <p:nvPr/>
          </p:nvGrpSpPr>
          <p:grpSpPr bwMode="auto">
            <a:xfrm>
              <a:off x="1288" y="2919"/>
              <a:ext cx="4032" cy="561"/>
              <a:chOff x="626" y="3079"/>
              <a:chExt cx="4032" cy="561"/>
            </a:xfrm>
          </p:grpSpPr>
          <p:pic>
            <p:nvPicPr>
              <p:cNvPr id="17" name="Picture 32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3" y="3419"/>
                <a:ext cx="271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8" name="Picture 35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6" y="3079"/>
                <a:ext cx="4021" cy="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6" name="AutoShape 38"/>
            <p:cNvSpPr>
              <a:spLocks noChangeArrowheads="1"/>
            </p:cNvSpPr>
            <p:nvPr/>
          </p:nvSpPr>
          <p:spPr bwMode="auto">
            <a:xfrm>
              <a:off x="761" y="2981"/>
              <a:ext cx="272" cy="159"/>
            </a:xfrm>
            <a:prstGeom prst="rightArrow">
              <a:avLst>
                <a:gd name="adj1" fmla="val 50000"/>
                <a:gd name="adj2" fmla="val 42767"/>
              </a:avLst>
            </a:prstGeom>
            <a:solidFill>
              <a:srgbClr val="FFFF00"/>
            </a:solidFill>
            <a:ln w="222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415925" y="4832350"/>
            <a:ext cx="9058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 a combination of </a:t>
            </a:r>
            <a:r>
              <a:rPr lang="en-GB" smtClean="0">
                <a:cs typeface="+mn-cs"/>
              </a:rPr>
              <a:t>V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smtClean="0">
                <a:cs typeface="+mn-cs"/>
              </a:rPr>
              <a:t>A</a:t>
            </a:r>
            <a:r>
              <a:rPr lang="en-GB" smtClean="0">
                <a:solidFill>
                  <a:schemeClr val="accent2"/>
                </a:solidFill>
                <a:cs typeface="+mn-cs"/>
              </a:rPr>
              <a:t> currents,                        etc, gives four orthogonal 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  contributions   </a:t>
            </a:r>
          </a:p>
        </p:txBody>
      </p:sp>
      <p:pic>
        <p:nvPicPr>
          <p:cNvPr id="20" name="Picture 4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6" y="3463925"/>
            <a:ext cx="84709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744788"/>
            <a:ext cx="614045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50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2054225"/>
            <a:ext cx="8242300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AutoShape 45"/>
          <p:cNvSpPr>
            <a:spLocks noChangeArrowheads="1"/>
          </p:cNvSpPr>
          <p:nvPr/>
        </p:nvSpPr>
        <p:spPr bwMode="auto">
          <a:xfrm>
            <a:off x="1208088" y="5840413"/>
            <a:ext cx="433387" cy="252412"/>
          </a:xfrm>
          <a:prstGeom prst="rightArrow">
            <a:avLst>
              <a:gd name="adj1" fmla="val 50000"/>
              <a:gd name="adj2" fmla="val 42925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4" name="Rectangle 48"/>
          <p:cNvSpPr>
            <a:spLocks noChangeArrowheads="1"/>
          </p:cNvSpPr>
          <p:nvPr/>
        </p:nvSpPr>
        <p:spPr bwMode="auto">
          <a:xfrm>
            <a:off x="1930400" y="5445125"/>
            <a:ext cx="6838950" cy="115252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25" name="Picture 54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38" y="6165850"/>
            <a:ext cx="45259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" name="Picture 57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47" y="4880859"/>
            <a:ext cx="12652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60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5" y="5481638"/>
            <a:ext cx="5845175" cy="72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46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-111470" y="300831"/>
            <a:ext cx="2225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Sum of 4 terms  </a:t>
            </a:r>
          </a:p>
        </p:txBody>
      </p:sp>
      <p:grpSp>
        <p:nvGrpSpPr>
          <p:cNvPr id="7" name="Group 88"/>
          <p:cNvGrpSpPr>
            <a:grpSpLocks/>
          </p:cNvGrpSpPr>
          <p:nvPr/>
        </p:nvGrpSpPr>
        <p:grpSpPr bwMode="auto">
          <a:xfrm>
            <a:off x="6811617" y="667544"/>
            <a:ext cx="2227263" cy="1152525"/>
            <a:chOff x="4685" y="754"/>
            <a:chExt cx="1403" cy="726"/>
          </a:xfrm>
        </p:grpSpPr>
        <p:sp>
          <p:nvSpPr>
            <p:cNvPr id="8" name="Line 49"/>
            <p:cNvSpPr>
              <a:spLocks noChangeAspect="1" noChangeShapeType="1"/>
            </p:cNvSpPr>
            <p:nvPr/>
          </p:nvSpPr>
          <p:spPr bwMode="auto">
            <a:xfrm>
              <a:off x="4861" y="1150"/>
              <a:ext cx="430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9" name="Line 50"/>
            <p:cNvSpPr>
              <a:spLocks noChangeAspect="1" noChangeShapeType="1"/>
            </p:cNvSpPr>
            <p:nvPr/>
          </p:nvSpPr>
          <p:spPr bwMode="auto">
            <a:xfrm flipH="1">
              <a:off x="5333" y="1150"/>
              <a:ext cx="46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Line 51"/>
            <p:cNvSpPr>
              <a:spLocks noChangeAspect="1" noChangeShapeType="1"/>
            </p:cNvSpPr>
            <p:nvPr/>
          </p:nvSpPr>
          <p:spPr bwMode="auto">
            <a:xfrm flipV="1">
              <a:off x="5377" y="880"/>
              <a:ext cx="334" cy="22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Line 52"/>
            <p:cNvSpPr>
              <a:spLocks noChangeAspect="1" noChangeShapeType="1"/>
            </p:cNvSpPr>
            <p:nvPr/>
          </p:nvSpPr>
          <p:spPr bwMode="auto">
            <a:xfrm flipH="1">
              <a:off x="4922" y="1189"/>
              <a:ext cx="326" cy="217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Text Box 53"/>
            <p:cNvSpPr txBox="1">
              <a:spLocks noChangeAspect="1" noChangeArrowheads="1"/>
            </p:cNvSpPr>
            <p:nvPr/>
          </p:nvSpPr>
          <p:spPr bwMode="auto">
            <a:xfrm>
              <a:off x="4685" y="980"/>
              <a:ext cx="28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Arial" charset="0"/>
                </a:rPr>
                <a:t>–</a:t>
              </a:r>
              <a:endParaRPr lang="en-US" sz="2100" b="0" smtClean="0">
                <a:cs typeface="Arial" charset="0"/>
              </a:endParaRPr>
            </a:p>
          </p:txBody>
        </p:sp>
        <p:sp>
          <p:nvSpPr>
            <p:cNvPr id="13" name="Text Box 54"/>
            <p:cNvSpPr txBox="1">
              <a:spLocks noChangeAspect="1" noChangeArrowheads="1"/>
            </p:cNvSpPr>
            <p:nvPr/>
          </p:nvSpPr>
          <p:spPr bwMode="auto">
            <a:xfrm>
              <a:off x="5806" y="1046"/>
              <a:ext cx="28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+mn-cs"/>
                </a:rPr>
                <a:t>+</a:t>
              </a:r>
              <a:endParaRPr lang="en-US" sz="2100" b="0" smtClean="0">
                <a:cs typeface="+mn-cs"/>
              </a:endParaRPr>
            </a:p>
          </p:txBody>
        </p:sp>
        <p:sp>
          <p:nvSpPr>
            <p:cNvPr id="14" name="Text Box 55"/>
            <p:cNvSpPr txBox="1">
              <a:spLocks noChangeAspect="1" noChangeArrowheads="1"/>
            </p:cNvSpPr>
            <p:nvPr/>
          </p:nvSpPr>
          <p:spPr bwMode="auto">
            <a:xfrm>
              <a:off x="4685" y="1218"/>
              <a:ext cx="28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latin typeface="Symbol" charset="0"/>
                  <a:cs typeface="+mn-cs"/>
                </a:rPr>
                <a:t>+</a:t>
              </a:r>
              <a:endParaRPr lang="en-US" sz="2100" smtClean="0">
                <a:latin typeface="Times New Roman" charset="0"/>
                <a:cs typeface="+mn-cs"/>
              </a:endParaRPr>
            </a:p>
          </p:txBody>
        </p:sp>
        <p:sp>
          <p:nvSpPr>
            <p:cNvPr id="15" name="Text Box 56"/>
            <p:cNvSpPr txBox="1">
              <a:spLocks noChangeAspect="1" noChangeArrowheads="1"/>
            </p:cNvSpPr>
            <p:nvPr/>
          </p:nvSpPr>
          <p:spPr bwMode="auto">
            <a:xfrm>
              <a:off x="5718" y="754"/>
              <a:ext cx="28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cs typeface="Arial" charset="0"/>
                </a:rPr>
                <a:t>–</a:t>
              </a:r>
              <a:endParaRPr lang="en-US" sz="2100" smtClean="0">
                <a:cs typeface="Arial" charset="0"/>
              </a:endParaRPr>
            </a:p>
          </p:txBody>
        </p:sp>
        <p:sp>
          <p:nvSpPr>
            <p:cNvPr id="16" name="AutoShape 57"/>
            <p:cNvSpPr>
              <a:spLocks noChangeAspect="1" noChangeArrowheads="1"/>
            </p:cNvSpPr>
            <p:nvPr/>
          </p:nvSpPr>
          <p:spPr bwMode="auto">
            <a:xfrm>
              <a:off x="4953" y="1054"/>
              <a:ext cx="142" cy="78"/>
            </a:xfrm>
            <a:prstGeom prst="rightArrow">
              <a:avLst>
                <a:gd name="adj1" fmla="val 50000"/>
                <a:gd name="adj2" fmla="val 4551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AutoShape 58"/>
            <p:cNvSpPr>
              <a:spLocks noChangeAspect="1" noChangeArrowheads="1"/>
            </p:cNvSpPr>
            <p:nvPr/>
          </p:nvSpPr>
          <p:spPr bwMode="auto">
            <a:xfrm>
              <a:off x="5537" y="1054"/>
              <a:ext cx="142" cy="78"/>
            </a:xfrm>
            <a:prstGeom prst="rightArrow">
              <a:avLst>
                <a:gd name="adj1" fmla="val 50000"/>
                <a:gd name="adj2" fmla="val 4551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8" name="AutoShape 59"/>
            <p:cNvSpPr>
              <a:spLocks noChangeAspect="1" noChangeArrowheads="1"/>
            </p:cNvSpPr>
            <p:nvPr/>
          </p:nvSpPr>
          <p:spPr bwMode="auto">
            <a:xfrm rot="-1914687">
              <a:off x="5443" y="912"/>
              <a:ext cx="141" cy="78"/>
            </a:xfrm>
            <a:prstGeom prst="rightArrow">
              <a:avLst>
                <a:gd name="adj1" fmla="val 50000"/>
                <a:gd name="adj2" fmla="val 45192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AutoShape 60"/>
            <p:cNvSpPr>
              <a:spLocks noChangeAspect="1" noChangeArrowheads="1"/>
            </p:cNvSpPr>
            <p:nvPr/>
          </p:nvSpPr>
          <p:spPr bwMode="auto">
            <a:xfrm rot="-1914687">
              <a:off x="5001" y="1212"/>
              <a:ext cx="142" cy="78"/>
            </a:xfrm>
            <a:prstGeom prst="rightArrow">
              <a:avLst>
                <a:gd name="adj1" fmla="val 50000"/>
                <a:gd name="adj2" fmla="val 4551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20" name="Group 91"/>
          <p:cNvGrpSpPr>
            <a:grpSpLocks/>
          </p:cNvGrpSpPr>
          <p:nvPr/>
        </p:nvGrpSpPr>
        <p:grpSpPr bwMode="auto">
          <a:xfrm>
            <a:off x="6768755" y="1712119"/>
            <a:ext cx="2274887" cy="1135062"/>
            <a:chOff x="4725" y="1480"/>
            <a:chExt cx="1434" cy="715"/>
          </a:xfrm>
        </p:grpSpPr>
        <p:sp>
          <p:nvSpPr>
            <p:cNvPr id="21" name="Text Box 43"/>
            <p:cNvSpPr txBox="1">
              <a:spLocks noChangeAspect="1" noChangeArrowheads="1"/>
            </p:cNvSpPr>
            <p:nvPr/>
          </p:nvSpPr>
          <p:spPr bwMode="auto">
            <a:xfrm>
              <a:off x="5787" y="1480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cs typeface="Arial" charset="0"/>
                </a:rPr>
                <a:t>–</a:t>
              </a:r>
              <a:endParaRPr lang="en-US" sz="2100" smtClean="0">
                <a:cs typeface="Arial" charset="0"/>
              </a:endParaRPr>
            </a:p>
          </p:txBody>
        </p:sp>
        <p:grpSp>
          <p:nvGrpSpPr>
            <p:cNvPr id="22" name="Group 90"/>
            <p:cNvGrpSpPr>
              <a:grpSpLocks/>
            </p:cNvGrpSpPr>
            <p:nvPr/>
          </p:nvGrpSpPr>
          <p:grpSpPr bwMode="auto">
            <a:xfrm>
              <a:off x="4725" y="1607"/>
              <a:ext cx="1434" cy="588"/>
              <a:chOff x="4725" y="1607"/>
              <a:chExt cx="1434" cy="588"/>
            </a:xfrm>
          </p:grpSpPr>
          <p:sp>
            <p:nvSpPr>
              <p:cNvPr id="23" name="Line 36"/>
              <p:cNvSpPr>
                <a:spLocks noChangeAspect="1" noChangeShapeType="1"/>
              </p:cNvSpPr>
              <p:nvPr/>
            </p:nvSpPr>
            <p:spPr bwMode="auto">
              <a:xfrm>
                <a:off x="4924" y="1879"/>
                <a:ext cx="432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4" name="Line 37"/>
              <p:cNvSpPr>
                <a:spLocks noChangeAspect="1" noChangeShapeType="1"/>
              </p:cNvSpPr>
              <p:nvPr/>
            </p:nvSpPr>
            <p:spPr bwMode="auto">
              <a:xfrm flipH="1">
                <a:off x="5399" y="1879"/>
                <a:ext cx="463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38"/>
              <p:cNvSpPr>
                <a:spLocks noChangeAspect="1" noChangeShapeType="1"/>
              </p:cNvSpPr>
              <p:nvPr/>
            </p:nvSpPr>
            <p:spPr bwMode="auto">
              <a:xfrm flipV="1">
                <a:off x="5443" y="1607"/>
                <a:ext cx="337" cy="228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6" name="Line 39"/>
              <p:cNvSpPr>
                <a:spLocks noChangeAspect="1" noChangeShapeType="1"/>
              </p:cNvSpPr>
              <p:nvPr/>
            </p:nvSpPr>
            <p:spPr bwMode="auto">
              <a:xfrm flipH="1">
                <a:off x="4986" y="1918"/>
                <a:ext cx="327" cy="217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Text Box 40"/>
              <p:cNvSpPr txBox="1">
                <a:spLocks noChangeAspect="1" noChangeArrowheads="1"/>
              </p:cNvSpPr>
              <p:nvPr/>
            </p:nvSpPr>
            <p:spPr bwMode="auto">
              <a:xfrm>
                <a:off x="4725" y="1708"/>
                <a:ext cx="28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b="0" smtClean="0">
                    <a:cs typeface="+mn-cs"/>
                  </a:rPr>
                  <a:t>e</a:t>
                </a:r>
                <a:r>
                  <a:rPr lang="en-US" sz="2100" b="0" baseline="30000" smtClean="0">
                    <a:cs typeface="Arial" charset="0"/>
                  </a:rPr>
                  <a:t>–</a:t>
                </a:r>
                <a:endParaRPr lang="en-US" sz="2100" b="0" smtClean="0">
                  <a:cs typeface="Arial" charset="0"/>
                </a:endParaRPr>
              </a:p>
            </p:txBody>
          </p:sp>
          <p:sp>
            <p:nvSpPr>
              <p:cNvPr id="28" name="Text Box 41"/>
              <p:cNvSpPr txBox="1">
                <a:spLocks noChangeAspect="1" noChangeArrowheads="1"/>
              </p:cNvSpPr>
              <p:nvPr/>
            </p:nvSpPr>
            <p:spPr bwMode="auto">
              <a:xfrm>
                <a:off x="5875" y="1774"/>
                <a:ext cx="284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b="0" smtClean="0">
                    <a:cs typeface="+mn-cs"/>
                  </a:rPr>
                  <a:t>e</a:t>
                </a:r>
                <a:r>
                  <a:rPr lang="en-US" sz="2100" b="0" baseline="30000" smtClean="0">
                    <a:cs typeface="+mn-cs"/>
                  </a:rPr>
                  <a:t>+</a:t>
                </a:r>
                <a:endParaRPr lang="en-US" sz="2100" b="0" smtClean="0">
                  <a:cs typeface="+mn-cs"/>
                </a:endParaRPr>
              </a:p>
            </p:txBody>
          </p:sp>
          <p:sp>
            <p:nvSpPr>
              <p:cNvPr id="29" name="Text Box 42"/>
              <p:cNvSpPr txBox="1">
                <a:spLocks noChangeAspect="1" noChangeArrowheads="1"/>
              </p:cNvSpPr>
              <p:nvPr/>
            </p:nvSpPr>
            <p:spPr bwMode="auto">
              <a:xfrm>
                <a:off x="4753" y="1933"/>
                <a:ext cx="283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smtClean="0">
                    <a:latin typeface="Symbol" charset="0"/>
                    <a:cs typeface="+mn-cs"/>
                  </a:rPr>
                  <a:t>m</a:t>
                </a:r>
                <a:r>
                  <a:rPr lang="en-US" sz="2100" baseline="30000" smtClean="0">
                    <a:latin typeface="Symbol" charset="0"/>
                    <a:cs typeface="+mn-cs"/>
                  </a:rPr>
                  <a:t>+</a:t>
                </a:r>
                <a:endParaRPr lang="en-US" sz="2100" smtClean="0">
                  <a:latin typeface="Times New Roman" charset="0"/>
                  <a:cs typeface="+mn-cs"/>
                </a:endParaRPr>
              </a:p>
            </p:txBody>
          </p:sp>
          <p:sp>
            <p:nvSpPr>
              <p:cNvPr id="30" name="AutoShape 44"/>
              <p:cNvSpPr>
                <a:spLocks noChangeAspect="1" noChangeArrowheads="1"/>
              </p:cNvSpPr>
              <p:nvPr/>
            </p:nvSpPr>
            <p:spPr bwMode="auto">
              <a:xfrm>
                <a:off x="5017" y="1781"/>
                <a:ext cx="143" cy="79"/>
              </a:xfrm>
              <a:prstGeom prst="rightArrow">
                <a:avLst>
                  <a:gd name="adj1" fmla="val 50000"/>
                  <a:gd name="adj2" fmla="val 45253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1" name="AutoShape 45"/>
              <p:cNvSpPr>
                <a:spLocks noChangeAspect="1" noChangeArrowheads="1"/>
              </p:cNvSpPr>
              <p:nvPr/>
            </p:nvSpPr>
            <p:spPr bwMode="auto">
              <a:xfrm>
                <a:off x="5605" y="1781"/>
                <a:ext cx="142" cy="79"/>
              </a:xfrm>
              <a:prstGeom prst="rightArrow">
                <a:avLst>
                  <a:gd name="adj1" fmla="val 50000"/>
                  <a:gd name="adj2" fmla="val 44937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2" name="AutoShape 46"/>
              <p:cNvSpPr>
                <a:spLocks noChangeAspect="1" noChangeArrowheads="1"/>
              </p:cNvSpPr>
              <p:nvPr/>
            </p:nvSpPr>
            <p:spPr bwMode="auto">
              <a:xfrm rot="8880000">
                <a:off x="5509" y="1639"/>
                <a:ext cx="143" cy="79"/>
              </a:xfrm>
              <a:prstGeom prst="rightArrow">
                <a:avLst>
                  <a:gd name="adj1" fmla="val 50000"/>
                  <a:gd name="adj2" fmla="val 45253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" name="AutoShape 47"/>
              <p:cNvSpPr>
                <a:spLocks noChangeAspect="1" noChangeArrowheads="1"/>
              </p:cNvSpPr>
              <p:nvPr/>
            </p:nvSpPr>
            <p:spPr bwMode="auto">
              <a:xfrm rot="8880000">
                <a:off x="5065" y="1940"/>
                <a:ext cx="143" cy="79"/>
              </a:xfrm>
              <a:prstGeom prst="rightArrow">
                <a:avLst>
                  <a:gd name="adj1" fmla="val 50000"/>
                  <a:gd name="adj2" fmla="val 45253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</p:grpSp>
      <p:grpSp>
        <p:nvGrpSpPr>
          <p:cNvPr id="34" name="Group 93"/>
          <p:cNvGrpSpPr>
            <a:grpSpLocks/>
          </p:cNvGrpSpPr>
          <p:nvPr/>
        </p:nvGrpSpPr>
        <p:grpSpPr bwMode="auto">
          <a:xfrm>
            <a:off x="6811617" y="2755106"/>
            <a:ext cx="2238375" cy="1136650"/>
            <a:chOff x="4753" y="2273"/>
            <a:chExt cx="1410" cy="716"/>
          </a:xfrm>
        </p:grpSpPr>
        <p:sp>
          <p:nvSpPr>
            <p:cNvPr id="35" name="Line 62"/>
            <p:cNvSpPr>
              <a:spLocks noChangeAspect="1" noChangeShapeType="1"/>
            </p:cNvSpPr>
            <p:nvPr/>
          </p:nvSpPr>
          <p:spPr bwMode="auto">
            <a:xfrm>
              <a:off x="4930" y="2672"/>
              <a:ext cx="43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6" name="Line 63"/>
            <p:cNvSpPr>
              <a:spLocks noChangeAspect="1" noChangeShapeType="1"/>
            </p:cNvSpPr>
            <p:nvPr/>
          </p:nvSpPr>
          <p:spPr bwMode="auto">
            <a:xfrm flipH="1">
              <a:off x="5405" y="2672"/>
              <a:ext cx="463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Line 64"/>
            <p:cNvSpPr>
              <a:spLocks noChangeAspect="1" noChangeShapeType="1"/>
            </p:cNvSpPr>
            <p:nvPr/>
          </p:nvSpPr>
          <p:spPr bwMode="auto">
            <a:xfrm flipV="1">
              <a:off x="5448" y="2400"/>
              <a:ext cx="336" cy="22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8" name="Line 65"/>
            <p:cNvSpPr>
              <a:spLocks noChangeAspect="1" noChangeShapeType="1"/>
            </p:cNvSpPr>
            <p:nvPr/>
          </p:nvSpPr>
          <p:spPr bwMode="auto">
            <a:xfrm flipH="1">
              <a:off x="4991" y="2711"/>
              <a:ext cx="328" cy="21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9" name="Text Box 66"/>
            <p:cNvSpPr txBox="1">
              <a:spLocks noChangeAspect="1" noChangeArrowheads="1"/>
            </p:cNvSpPr>
            <p:nvPr/>
          </p:nvSpPr>
          <p:spPr bwMode="auto">
            <a:xfrm>
              <a:off x="4753" y="2501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Arial" charset="0"/>
                </a:rPr>
                <a:t>–</a:t>
              </a:r>
              <a:endParaRPr lang="en-US" sz="2100" b="0" smtClean="0">
                <a:cs typeface="Arial" charset="0"/>
              </a:endParaRPr>
            </a:p>
          </p:txBody>
        </p:sp>
        <p:sp>
          <p:nvSpPr>
            <p:cNvPr id="40" name="Text Box 67"/>
            <p:cNvSpPr txBox="1">
              <a:spLocks noChangeAspect="1" noChangeArrowheads="1"/>
            </p:cNvSpPr>
            <p:nvPr/>
          </p:nvSpPr>
          <p:spPr bwMode="auto">
            <a:xfrm>
              <a:off x="5879" y="2567"/>
              <a:ext cx="28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+mn-cs"/>
                </a:rPr>
                <a:t>+</a:t>
              </a:r>
              <a:endParaRPr lang="en-US" sz="2100" b="0" smtClean="0">
                <a:cs typeface="+mn-cs"/>
              </a:endParaRPr>
            </a:p>
          </p:txBody>
        </p:sp>
        <p:sp>
          <p:nvSpPr>
            <p:cNvPr id="41" name="Text Box 68"/>
            <p:cNvSpPr txBox="1">
              <a:spLocks noChangeAspect="1" noChangeArrowheads="1"/>
            </p:cNvSpPr>
            <p:nvPr/>
          </p:nvSpPr>
          <p:spPr bwMode="auto">
            <a:xfrm>
              <a:off x="4775" y="2727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latin typeface="Symbol" charset="0"/>
                  <a:cs typeface="+mn-cs"/>
                </a:rPr>
                <a:t>+</a:t>
              </a:r>
              <a:endParaRPr lang="en-US" sz="2100" smtClean="0">
                <a:latin typeface="Times New Roman" charset="0"/>
                <a:cs typeface="+mn-cs"/>
              </a:endParaRPr>
            </a:p>
          </p:txBody>
        </p:sp>
        <p:sp>
          <p:nvSpPr>
            <p:cNvPr id="42" name="Text Box 69"/>
            <p:cNvSpPr txBox="1">
              <a:spLocks noChangeAspect="1" noChangeArrowheads="1"/>
            </p:cNvSpPr>
            <p:nvPr/>
          </p:nvSpPr>
          <p:spPr bwMode="auto">
            <a:xfrm>
              <a:off x="5791" y="2273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cs typeface="Arial" charset="0"/>
                </a:rPr>
                <a:t>–</a:t>
              </a:r>
              <a:endParaRPr lang="en-US" sz="2100" smtClean="0">
                <a:cs typeface="Arial" charset="0"/>
              </a:endParaRPr>
            </a:p>
          </p:txBody>
        </p:sp>
        <p:sp>
          <p:nvSpPr>
            <p:cNvPr id="43" name="AutoShape 70"/>
            <p:cNvSpPr>
              <a:spLocks noChangeAspect="1" noChangeArrowheads="1"/>
            </p:cNvSpPr>
            <p:nvPr/>
          </p:nvSpPr>
          <p:spPr bwMode="auto">
            <a:xfrm rot="10800000">
              <a:off x="5023" y="2575"/>
              <a:ext cx="142" cy="79"/>
            </a:xfrm>
            <a:prstGeom prst="rightArrow">
              <a:avLst>
                <a:gd name="adj1" fmla="val 50000"/>
                <a:gd name="adj2" fmla="val 4493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4" name="AutoShape 71"/>
            <p:cNvSpPr>
              <a:spLocks noChangeAspect="1" noChangeArrowheads="1"/>
            </p:cNvSpPr>
            <p:nvPr/>
          </p:nvSpPr>
          <p:spPr bwMode="auto">
            <a:xfrm rot="10800000">
              <a:off x="5609" y="2575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5" name="AutoShape 72"/>
            <p:cNvSpPr>
              <a:spLocks noChangeAspect="1" noChangeArrowheads="1"/>
            </p:cNvSpPr>
            <p:nvPr/>
          </p:nvSpPr>
          <p:spPr bwMode="auto">
            <a:xfrm rot="-1914687">
              <a:off x="5514" y="2432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6" name="AutoShape 73"/>
            <p:cNvSpPr>
              <a:spLocks noChangeAspect="1" noChangeArrowheads="1"/>
            </p:cNvSpPr>
            <p:nvPr/>
          </p:nvSpPr>
          <p:spPr bwMode="auto">
            <a:xfrm rot="-1914687">
              <a:off x="5070" y="2734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grpSp>
        <p:nvGrpSpPr>
          <p:cNvPr id="47" name="Group 94"/>
          <p:cNvGrpSpPr>
            <a:grpSpLocks/>
          </p:cNvGrpSpPr>
          <p:nvPr/>
        </p:nvGrpSpPr>
        <p:grpSpPr bwMode="auto">
          <a:xfrm>
            <a:off x="6811617" y="3817144"/>
            <a:ext cx="2238375" cy="1135062"/>
            <a:chOff x="4753" y="3022"/>
            <a:chExt cx="1410" cy="715"/>
          </a:xfrm>
        </p:grpSpPr>
        <p:sp>
          <p:nvSpPr>
            <p:cNvPr id="48" name="Line 75"/>
            <p:cNvSpPr>
              <a:spLocks noChangeAspect="1" noChangeShapeType="1"/>
            </p:cNvSpPr>
            <p:nvPr/>
          </p:nvSpPr>
          <p:spPr bwMode="auto">
            <a:xfrm>
              <a:off x="4930" y="3421"/>
              <a:ext cx="431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9" name="Line 76"/>
            <p:cNvSpPr>
              <a:spLocks noChangeAspect="1" noChangeShapeType="1"/>
            </p:cNvSpPr>
            <p:nvPr/>
          </p:nvSpPr>
          <p:spPr bwMode="auto">
            <a:xfrm flipH="1">
              <a:off x="5405" y="3421"/>
              <a:ext cx="463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0" name="Line 77"/>
            <p:cNvSpPr>
              <a:spLocks noChangeAspect="1" noChangeShapeType="1"/>
            </p:cNvSpPr>
            <p:nvPr/>
          </p:nvSpPr>
          <p:spPr bwMode="auto">
            <a:xfrm flipV="1">
              <a:off x="5448" y="3149"/>
              <a:ext cx="336" cy="22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1" name="Line 78"/>
            <p:cNvSpPr>
              <a:spLocks noChangeAspect="1" noChangeShapeType="1"/>
            </p:cNvSpPr>
            <p:nvPr/>
          </p:nvSpPr>
          <p:spPr bwMode="auto">
            <a:xfrm flipH="1">
              <a:off x="4991" y="3460"/>
              <a:ext cx="328" cy="21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2" name="Text Box 79"/>
            <p:cNvSpPr txBox="1">
              <a:spLocks noChangeAspect="1" noChangeArrowheads="1"/>
            </p:cNvSpPr>
            <p:nvPr/>
          </p:nvSpPr>
          <p:spPr bwMode="auto">
            <a:xfrm>
              <a:off x="4753" y="3259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Arial" charset="0"/>
                </a:rPr>
                <a:t>–</a:t>
              </a:r>
              <a:endParaRPr lang="en-US" sz="2100" b="0" smtClean="0">
                <a:cs typeface="Arial" charset="0"/>
              </a:endParaRPr>
            </a:p>
          </p:txBody>
        </p:sp>
        <p:sp>
          <p:nvSpPr>
            <p:cNvPr id="53" name="Text Box 80"/>
            <p:cNvSpPr txBox="1">
              <a:spLocks noChangeAspect="1" noChangeArrowheads="1"/>
            </p:cNvSpPr>
            <p:nvPr/>
          </p:nvSpPr>
          <p:spPr bwMode="auto">
            <a:xfrm>
              <a:off x="5879" y="3316"/>
              <a:ext cx="284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b="0" smtClean="0">
                  <a:cs typeface="+mn-cs"/>
                </a:rPr>
                <a:t>e</a:t>
              </a:r>
              <a:r>
                <a:rPr lang="en-US" sz="2100" b="0" baseline="30000" smtClean="0">
                  <a:cs typeface="+mn-cs"/>
                </a:rPr>
                <a:t>+</a:t>
              </a:r>
              <a:endParaRPr lang="en-US" sz="2100" b="0" smtClean="0">
                <a:cs typeface="+mn-cs"/>
              </a:endParaRPr>
            </a:p>
          </p:txBody>
        </p:sp>
        <p:sp>
          <p:nvSpPr>
            <p:cNvPr id="54" name="Text Box 81"/>
            <p:cNvSpPr txBox="1">
              <a:spLocks noChangeAspect="1" noChangeArrowheads="1"/>
            </p:cNvSpPr>
            <p:nvPr/>
          </p:nvSpPr>
          <p:spPr bwMode="auto">
            <a:xfrm>
              <a:off x="4787" y="3475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latin typeface="Symbol" charset="0"/>
                  <a:cs typeface="+mn-cs"/>
                </a:rPr>
                <a:t>+</a:t>
              </a:r>
              <a:endParaRPr lang="en-US" sz="2100" smtClean="0">
                <a:latin typeface="Times New Roman" charset="0"/>
                <a:cs typeface="+mn-cs"/>
              </a:endParaRPr>
            </a:p>
          </p:txBody>
        </p:sp>
        <p:sp>
          <p:nvSpPr>
            <p:cNvPr id="55" name="Text Box 82"/>
            <p:cNvSpPr txBox="1">
              <a:spLocks noChangeAspect="1" noChangeArrowheads="1"/>
            </p:cNvSpPr>
            <p:nvPr/>
          </p:nvSpPr>
          <p:spPr bwMode="auto">
            <a:xfrm>
              <a:off x="5791" y="3022"/>
              <a:ext cx="283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6775" tIns="48388" rIns="96775" bIns="48388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482600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968375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4525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1935163"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3923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8495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3067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763963"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hangingPunct="0">
                <a:spcBef>
                  <a:spcPct val="50000"/>
                </a:spcBef>
                <a:defRPr/>
              </a:pPr>
              <a:r>
                <a:rPr lang="en-US" sz="2100" smtClean="0">
                  <a:latin typeface="Symbol" charset="0"/>
                  <a:cs typeface="+mn-cs"/>
                </a:rPr>
                <a:t>m</a:t>
              </a:r>
              <a:r>
                <a:rPr lang="en-US" sz="2100" baseline="30000" smtClean="0">
                  <a:cs typeface="Arial" charset="0"/>
                </a:rPr>
                <a:t>–</a:t>
              </a:r>
              <a:endParaRPr lang="en-US" sz="2100" smtClean="0">
                <a:cs typeface="Arial" charset="0"/>
              </a:endParaRPr>
            </a:p>
          </p:txBody>
        </p:sp>
        <p:sp>
          <p:nvSpPr>
            <p:cNvPr id="56" name="AutoShape 83"/>
            <p:cNvSpPr>
              <a:spLocks noChangeAspect="1" noChangeArrowheads="1"/>
            </p:cNvSpPr>
            <p:nvPr/>
          </p:nvSpPr>
          <p:spPr bwMode="auto">
            <a:xfrm rot="10800000">
              <a:off x="5023" y="3324"/>
              <a:ext cx="142" cy="79"/>
            </a:xfrm>
            <a:prstGeom prst="rightArrow">
              <a:avLst>
                <a:gd name="adj1" fmla="val 50000"/>
                <a:gd name="adj2" fmla="val 44937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7" name="AutoShape 84"/>
            <p:cNvSpPr>
              <a:spLocks noChangeAspect="1" noChangeArrowheads="1"/>
            </p:cNvSpPr>
            <p:nvPr/>
          </p:nvSpPr>
          <p:spPr bwMode="auto">
            <a:xfrm rot="10800000">
              <a:off x="5609" y="3324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8" name="AutoShape 85"/>
            <p:cNvSpPr>
              <a:spLocks noChangeAspect="1" noChangeArrowheads="1"/>
            </p:cNvSpPr>
            <p:nvPr/>
          </p:nvSpPr>
          <p:spPr bwMode="auto">
            <a:xfrm rot="8880000">
              <a:off x="5514" y="3181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59" name="AutoShape 86"/>
            <p:cNvSpPr>
              <a:spLocks noChangeAspect="1" noChangeArrowheads="1"/>
            </p:cNvSpPr>
            <p:nvPr/>
          </p:nvSpPr>
          <p:spPr bwMode="auto">
            <a:xfrm rot="8880000">
              <a:off x="5070" y="3483"/>
              <a:ext cx="143" cy="79"/>
            </a:xfrm>
            <a:prstGeom prst="rightArrow">
              <a:avLst>
                <a:gd name="adj1" fmla="val 50000"/>
                <a:gd name="adj2" fmla="val 45253"/>
              </a:avLst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60" name="Rectangle 96"/>
          <p:cNvSpPr>
            <a:spLocks noChangeArrowheads="1"/>
          </p:cNvSpPr>
          <p:nvPr/>
        </p:nvSpPr>
        <p:spPr bwMode="auto">
          <a:xfrm>
            <a:off x="150467" y="775494"/>
            <a:ext cx="8964613" cy="4176712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1" name="Line 97"/>
          <p:cNvSpPr>
            <a:spLocks noChangeShapeType="1"/>
          </p:cNvSpPr>
          <p:nvPr/>
        </p:nvSpPr>
        <p:spPr bwMode="auto">
          <a:xfrm>
            <a:off x="150467" y="1820069"/>
            <a:ext cx="8964613" cy="0"/>
          </a:xfrm>
          <a:prstGeom prst="line">
            <a:avLst/>
          </a:prstGeom>
          <a:noFill/>
          <a:ln w="22225" cap="rnd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2" name="Line 98"/>
          <p:cNvSpPr>
            <a:spLocks noChangeShapeType="1"/>
          </p:cNvSpPr>
          <p:nvPr/>
        </p:nvSpPr>
        <p:spPr bwMode="auto">
          <a:xfrm>
            <a:off x="150467" y="2863056"/>
            <a:ext cx="8964613" cy="0"/>
          </a:xfrm>
          <a:prstGeom prst="line">
            <a:avLst/>
          </a:prstGeom>
          <a:noFill/>
          <a:ln w="22225" cap="rnd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3" name="Line 99"/>
          <p:cNvSpPr>
            <a:spLocks noChangeShapeType="1"/>
          </p:cNvSpPr>
          <p:nvPr/>
        </p:nvSpPr>
        <p:spPr bwMode="auto">
          <a:xfrm>
            <a:off x="150467" y="3907631"/>
            <a:ext cx="8964613" cy="0"/>
          </a:xfrm>
          <a:prstGeom prst="line">
            <a:avLst/>
          </a:prstGeom>
          <a:noFill/>
          <a:ln w="22225" cap="rnd">
            <a:solidFill>
              <a:srgbClr val="FF66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64" name="Text Box 101"/>
          <p:cNvSpPr txBox="1">
            <a:spLocks noChangeArrowheads="1"/>
          </p:cNvSpPr>
          <p:nvPr/>
        </p:nvSpPr>
        <p:spPr bwMode="auto">
          <a:xfrm>
            <a:off x="294930" y="4980781"/>
            <a:ext cx="8118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Remember: the L/R refer to the helicities of the initial/final state </a:t>
            </a:r>
            <a:r>
              <a:rPr lang="en-GB" u="sng" smtClean="0">
                <a:cs typeface="+mn-cs"/>
              </a:rPr>
              <a:t>particles </a:t>
            </a:r>
          </a:p>
        </p:txBody>
      </p:sp>
      <p:sp>
        <p:nvSpPr>
          <p:cNvPr id="65" name="Text Box 104"/>
          <p:cNvSpPr txBox="1">
            <a:spLocks noChangeArrowheads="1"/>
          </p:cNvSpPr>
          <p:nvPr/>
        </p:nvSpPr>
        <p:spPr bwMode="auto">
          <a:xfrm>
            <a:off x="-106708" y="5312569"/>
            <a:ext cx="8004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Fortunately we have calculated these terms before when considering </a:t>
            </a:r>
          </a:p>
        </p:txBody>
      </p:sp>
      <p:pic>
        <p:nvPicPr>
          <p:cNvPr id="66" name="Picture 10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2" y="5671344"/>
            <a:ext cx="23653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8" name="Text Box 110"/>
          <p:cNvSpPr txBox="1">
            <a:spLocks noChangeArrowheads="1"/>
          </p:cNvSpPr>
          <p:nvPr/>
        </p:nvSpPr>
        <p:spPr bwMode="auto">
          <a:xfrm>
            <a:off x="2779367" y="5631656"/>
            <a:ext cx="9302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giving:</a:t>
            </a:r>
          </a:p>
        </p:txBody>
      </p:sp>
      <p:sp>
        <p:nvSpPr>
          <p:cNvPr id="69" name="Text Box 118"/>
          <p:cNvSpPr txBox="1">
            <a:spLocks noChangeArrowheads="1"/>
          </p:cNvSpPr>
          <p:nvPr/>
        </p:nvSpPr>
        <p:spPr bwMode="auto">
          <a:xfrm>
            <a:off x="6937030" y="5996781"/>
            <a:ext cx="574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etc.</a:t>
            </a:r>
          </a:p>
        </p:txBody>
      </p:sp>
      <p:pic>
        <p:nvPicPr>
          <p:cNvPr id="70" name="Picture 12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80" y="1029494"/>
            <a:ext cx="6370637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1" name="Picture 12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2" y="2035969"/>
            <a:ext cx="6370638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2" name="Picture 12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2" y="3044031"/>
            <a:ext cx="6345238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3" name="Picture 12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80" y="4052094"/>
            <a:ext cx="63182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4" name="Picture 12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05" y="6069806"/>
            <a:ext cx="51435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01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7" y="979488"/>
            <a:ext cx="4700588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Box 122"/>
          <p:cNvSpPr txBox="1">
            <a:spLocks noChangeArrowheads="1"/>
          </p:cNvSpPr>
          <p:nvPr/>
        </p:nvSpPr>
        <p:spPr bwMode="auto">
          <a:xfrm>
            <a:off x="25400" y="234534"/>
            <a:ext cx="5921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Applying the QED results to the Z exchange with   </a:t>
            </a:r>
          </a:p>
        </p:txBody>
      </p:sp>
      <p:sp>
        <p:nvSpPr>
          <p:cNvPr id="4" name="Rectangle 130"/>
          <p:cNvSpPr>
            <a:spLocks noChangeArrowheads="1"/>
          </p:cNvSpPr>
          <p:nvPr/>
        </p:nvSpPr>
        <p:spPr bwMode="auto">
          <a:xfrm>
            <a:off x="468312" y="1374775"/>
            <a:ext cx="493236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5" name="Text Box 165"/>
          <p:cNvSpPr txBox="1">
            <a:spLocks noChangeArrowheads="1"/>
          </p:cNvSpPr>
          <p:nvPr/>
        </p:nvSpPr>
        <p:spPr bwMode="auto">
          <a:xfrm>
            <a:off x="384176" y="631972"/>
            <a:ext cx="8397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gives:</a:t>
            </a:r>
          </a:p>
        </p:txBody>
      </p:sp>
      <p:sp>
        <p:nvSpPr>
          <p:cNvPr id="6" name="Text Box 170"/>
          <p:cNvSpPr txBox="1">
            <a:spLocks noChangeArrowheads="1"/>
          </p:cNvSpPr>
          <p:nvPr/>
        </p:nvSpPr>
        <p:spPr bwMode="auto">
          <a:xfrm>
            <a:off x="6588125" y="1411288"/>
            <a:ext cx="841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where</a:t>
            </a:r>
          </a:p>
        </p:txBody>
      </p:sp>
      <p:pic>
        <p:nvPicPr>
          <p:cNvPr id="7" name="Picture 17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150" y="1417638"/>
            <a:ext cx="15779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174"/>
          <p:cNvSpPr txBox="1">
            <a:spLocks noChangeArrowheads="1"/>
          </p:cNvSpPr>
          <p:nvPr/>
        </p:nvSpPr>
        <p:spPr bwMode="auto">
          <a:xfrm>
            <a:off x="0" y="4081463"/>
            <a:ext cx="8855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As before, the angular dependence of the matrix elements can be understood</a:t>
            </a:r>
          </a:p>
          <a:p>
            <a:pPr>
              <a:buClr>
                <a:srgbClr val="FF0000"/>
              </a:buClr>
              <a:buFont typeface="Wingdings" charset="0"/>
              <a:buNone/>
              <a:defRPr/>
            </a:pPr>
            <a:r>
              <a:rPr lang="en-GB" smtClean="0">
                <a:solidFill>
                  <a:schemeClr val="accent2"/>
                </a:solidFill>
                <a:cs typeface="+mn-cs"/>
              </a:rPr>
              <a:t>     in terms of the spins of the incoming and outgoing particles e.g.  </a:t>
            </a:r>
          </a:p>
        </p:txBody>
      </p:sp>
      <p:pic>
        <p:nvPicPr>
          <p:cNvPr id="9" name="Picture 17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474663"/>
            <a:ext cx="2247900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8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1722438"/>
            <a:ext cx="4700587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8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2514600"/>
            <a:ext cx="4675187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8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2" y="3306763"/>
            <a:ext cx="4672013" cy="75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3" name="Group 132"/>
          <p:cNvGrpSpPr>
            <a:grpSpLocks/>
          </p:cNvGrpSpPr>
          <p:nvPr/>
        </p:nvGrpSpPr>
        <p:grpSpPr bwMode="auto">
          <a:xfrm>
            <a:off x="214313" y="4905375"/>
            <a:ext cx="8640762" cy="1692275"/>
            <a:chOff x="603" y="1298"/>
            <a:chExt cx="5443" cy="1066"/>
          </a:xfrm>
        </p:grpSpPr>
        <p:grpSp>
          <p:nvGrpSpPr>
            <p:cNvPr id="14" name="Group 133"/>
            <p:cNvGrpSpPr>
              <a:grpSpLocks/>
            </p:cNvGrpSpPr>
            <p:nvPr/>
          </p:nvGrpSpPr>
          <p:grpSpPr bwMode="auto">
            <a:xfrm>
              <a:off x="4631" y="1366"/>
              <a:ext cx="1415" cy="998"/>
              <a:chOff x="262" y="2002"/>
              <a:chExt cx="1415" cy="998"/>
            </a:xfrm>
          </p:grpSpPr>
          <p:sp>
            <p:nvSpPr>
              <p:cNvPr id="36" name="Freeform 134"/>
              <p:cNvSpPr>
                <a:spLocks/>
              </p:cNvSpPr>
              <p:nvPr/>
            </p:nvSpPr>
            <p:spPr bwMode="auto">
              <a:xfrm>
                <a:off x="429" y="2031"/>
                <a:ext cx="1056" cy="720"/>
              </a:xfrm>
              <a:custGeom>
                <a:avLst/>
                <a:gdLst>
                  <a:gd name="T0" fmla="*/ 0 w 1314"/>
                  <a:gd name="T1" fmla="*/ 1194 h 1194"/>
                  <a:gd name="T2" fmla="*/ 215 w 1314"/>
                  <a:gd name="T3" fmla="*/ 1175 h 1194"/>
                  <a:gd name="T4" fmla="*/ 399 w 1314"/>
                  <a:gd name="T5" fmla="*/ 1130 h 1194"/>
                  <a:gd name="T6" fmla="*/ 598 w 1314"/>
                  <a:gd name="T7" fmla="*/ 1035 h 1194"/>
                  <a:gd name="T8" fmla="*/ 846 w 1314"/>
                  <a:gd name="T9" fmla="*/ 840 h 1194"/>
                  <a:gd name="T10" fmla="*/ 1036 w 1314"/>
                  <a:gd name="T11" fmla="*/ 606 h 1194"/>
                  <a:gd name="T12" fmla="*/ 1175 w 1314"/>
                  <a:gd name="T13" fmla="*/ 341 h 1194"/>
                  <a:gd name="T14" fmla="*/ 1314 w 1314"/>
                  <a:gd name="T15" fmla="*/ 0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14" h="1194">
                    <a:moveTo>
                      <a:pt x="0" y="1194"/>
                    </a:moveTo>
                    <a:cubicBezTo>
                      <a:pt x="36" y="1192"/>
                      <a:pt x="149" y="1186"/>
                      <a:pt x="215" y="1175"/>
                    </a:cubicBezTo>
                    <a:cubicBezTo>
                      <a:pt x="281" y="1164"/>
                      <a:pt x="335" y="1153"/>
                      <a:pt x="399" y="1130"/>
                    </a:cubicBezTo>
                    <a:cubicBezTo>
                      <a:pt x="463" y="1107"/>
                      <a:pt x="523" y="1083"/>
                      <a:pt x="598" y="1035"/>
                    </a:cubicBezTo>
                    <a:cubicBezTo>
                      <a:pt x="673" y="987"/>
                      <a:pt x="773" y="912"/>
                      <a:pt x="846" y="840"/>
                    </a:cubicBezTo>
                    <a:cubicBezTo>
                      <a:pt x="919" y="768"/>
                      <a:pt x="981" y="689"/>
                      <a:pt x="1036" y="606"/>
                    </a:cubicBezTo>
                    <a:cubicBezTo>
                      <a:pt x="1091" y="523"/>
                      <a:pt x="1129" y="442"/>
                      <a:pt x="1175" y="341"/>
                    </a:cubicBezTo>
                    <a:cubicBezTo>
                      <a:pt x="1221" y="240"/>
                      <a:pt x="1285" y="71"/>
                      <a:pt x="1314" y="0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7" name="Line 135"/>
              <p:cNvSpPr>
                <a:spLocks noChangeShapeType="1"/>
              </p:cNvSpPr>
              <p:nvPr/>
            </p:nvSpPr>
            <p:spPr bwMode="auto">
              <a:xfrm flipV="1">
                <a:off x="333" y="2760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8" name="Line 136"/>
              <p:cNvSpPr>
                <a:spLocks noChangeShapeType="1"/>
              </p:cNvSpPr>
              <p:nvPr/>
            </p:nvSpPr>
            <p:spPr bwMode="auto">
              <a:xfrm flipV="1">
                <a:off x="429" y="2769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9" name="Line 137"/>
              <p:cNvSpPr>
                <a:spLocks noChangeShapeType="1"/>
              </p:cNvSpPr>
              <p:nvPr/>
            </p:nvSpPr>
            <p:spPr bwMode="auto">
              <a:xfrm flipV="1">
                <a:off x="1485" y="2769"/>
                <a:ext cx="0" cy="3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0" name="Text Box 138"/>
              <p:cNvSpPr txBox="1">
                <a:spLocks noChangeArrowheads="1"/>
              </p:cNvSpPr>
              <p:nvPr/>
            </p:nvSpPr>
            <p:spPr bwMode="auto">
              <a:xfrm>
                <a:off x="262" y="2796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-1</a:t>
                </a:r>
                <a:endParaRPr lang="en-US" sz="2400" i="1">
                  <a:solidFill>
                    <a:schemeClr val="tx1"/>
                  </a:solidFill>
                  <a:latin typeface="Palatino" charset="0"/>
                  <a:cs typeface="+mn-cs"/>
                </a:endParaRPr>
              </a:p>
            </p:txBody>
          </p:sp>
          <p:sp>
            <p:nvSpPr>
              <p:cNvPr id="41" name="Text Box 139"/>
              <p:cNvSpPr txBox="1">
                <a:spLocks noChangeArrowheads="1"/>
              </p:cNvSpPr>
              <p:nvPr/>
            </p:nvSpPr>
            <p:spPr bwMode="auto">
              <a:xfrm>
                <a:off x="1389" y="2808"/>
                <a:ext cx="28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400" i="1">
                    <a:solidFill>
                      <a:schemeClr val="tx1"/>
                    </a:solidFill>
                    <a:latin typeface="Palatino" charset="0"/>
                    <a:cs typeface="+mn-cs"/>
                  </a:rPr>
                  <a:t>+1</a:t>
                </a:r>
              </a:p>
            </p:txBody>
          </p:sp>
          <p:sp>
            <p:nvSpPr>
              <p:cNvPr id="42" name="Text Box 140"/>
              <p:cNvSpPr txBox="1">
                <a:spLocks noChangeArrowheads="1"/>
              </p:cNvSpPr>
              <p:nvPr/>
            </p:nvSpPr>
            <p:spPr bwMode="auto">
              <a:xfrm>
                <a:off x="784" y="2773"/>
                <a:ext cx="432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  <a:defRPr/>
                </a:pPr>
                <a:r>
                  <a:rPr lang="en-US" sz="1600">
                    <a:solidFill>
                      <a:schemeClr val="tx1"/>
                    </a:solidFill>
                    <a:latin typeface="Palatino" charset="0"/>
                    <a:cs typeface="+mn-cs"/>
                  </a:rPr>
                  <a:t>cos</a:t>
                </a:r>
                <a:r>
                  <a:rPr lang="en-US" sz="1600">
                    <a:solidFill>
                      <a:schemeClr val="tx1"/>
                    </a:solidFill>
                    <a:latin typeface="Symbol" charset="0"/>
                    <a:cs typeface="+mn-cs"/>
                  </a:rPr>
                  <a:t>q</a:t>
                </a:r>
                <a:endParaRPr lang="en-US" sz="2800">
                  <a:solidFill>
                    <a:schemeClr val="tx1"/>
                  </a:solidFill>
                  <a:latin typeface="Symbol" charset="0"/>
                  <a:cs typeface="+mn-cs"/>
                </a:endParaRPr>
              </a:p>
            </p:txBody>
          </p:sp>
          <p:sp>
            <p:nvSpPr>
              <p:cNvPr id="43" name="Line 141"/>
              <p:cNvSpPr>
                <a:spLocks noChangeShapeType="1"/>
              </p:cNvSpPr>
              <p:nvPr/>
            </p:nvSpPr>
            <p:spPr bwMode="auto">
              <a:xfrm flipV="1">
                <a:off x="992" y="2031"/>
                <a:ext cx="0" cy="790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4" name="Line 142"/>
              <p:cNvSpPr>
                <a:spLocks noChangeShapeType="1"/>
              </p:cNvSpPr>
              <p:nvPr/>
            </p:nvSpPr>
            <p:spPr bwMode="auto">
              <a:xfrm flipH="1" flipV="1">
                <a:off x="1485" y="2002"/>
                <a:ext cx="0" cy="758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45" name="Line 143"/>
              <p:cNvSpPr>
                <a:spLocks noChangeShapeType="1"/>
              </p:cNvSpPr>
              <p:nvPr/>
            </p:nvSpPr>
            <p:spPr bwMode="auto">
              <a:xfrm flipH="1" flipV="1">
                <a:off x="428" y="2030"/>
                <a:ext cx="1" cy="739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15" name="Group 144"/>
            <p:cNvGrpSpPr>
              <a:grpSpLocks/>
            </p:cNvGrpSpPr>
            <p:nvPr/>
          </p:nvGrpSpPr>
          <p:grpSpPr bwMode="auto">
            <a:xfrm>
              <a:off x="603" y="1298"/>
              <a:ext cx="1431" cy="975"/>
              <a:chOff x="261" y="1004"/>
              <a:chExt cx="1431" cy="975"/>
            </a:xfrm>
          </p:grpSpPr>
          <p:sp>
            <p:nvSpPr>
              <p:cNvPr id="24" name="Line 145"/>
              <p:cNvSpPr>
                <a:spLocks noChangeShapeType="1"/>
              </p:cNvSpPr>
              <p:nvPr/>
            </p:nvSpPr>
            <p:spPr bwMode="auto">
              <a:xfrm>
                <a:off x="460" y="1492"/>
                <a:ext cx="485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5" name="Line 146"/>
              <p:cNvSpPr>
                <a:spLocks noChangeShapeType="1"/>
              </p:cNvSpPr>
              <p:nvPr/>
            </p:nvSpPr>
            <p:spPr bwMode="auto">
              <a:xfrm flipH="1">
                <a:off x="994" y="1492"/>
                <a:ext cx="521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6" name="Line 147"/>
              <p:cNvSpPr>
                <a:spLocks noChangeShapeType="1"/>
              </p:cNvSpPr>
              <p:nvPr/>
            </p:nvSpPr>
            <p:spPr bwMode="auto">
              <a:xfrm flipV="1">
                <a:off x="1043" y="1176"/>
                <a:ext cx="378" cy="265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7" name="Line 148"/>
              <p:cNvSpPr>
                <a:spLocks noChangeShapeType="1"/>
              </p:cNvSpPr>
              <p:nvPr/>
            </p:nvSpPr>
            <p:spPr bwMode="auto">
              <a:xfrm flipH="1">
                <a:off x="529" y="1538"/>
                <a:ext cx="368" cy="253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8" name="Text Box 149"/>
              <p:cNvSpPr txBox="1">
                <a:spLocks noChangeArrowheads="1"/>
              </p:cNvSpPr>
              <p:nvPr/>
            </p:nvSpPr>
            <p:spPr bwMode="auto">
              <a:xfrm>
                <a:off x="261" y="1309"/>
                <a:ext cx="31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b="0" smtClean="0">
                    <a:cs typeface="+mn-cs"/>
                  </a:rPr>
                  <a:t>e</a:t>
                </a:r>
                <a:r>
                  <a:rPr lang="en-US" sz="2100" b="0" baseline="30000" smtClean="0">
                    <a:cs typeface="Arial" charset="0"/>
                  </a:rPr>
                  <a:t>–</a:t>
                </a:r>
                <a:endParaRPr lang="en-US" sz="2100" b="0" smtClean="0">
                  <a:cs typeface="Arial" charset="0"/>
                </a:endParaRPr>
              </a:p>
            </p:txBody>
          </p:sp>
          <p:sp>
            <p:nvSpPr>
              <p:cNvPr id="29" name="Text Box 150"/>
              <p:cNvSpPr txBox="1">
                <a:spLocks noChangeArrowheads="1"/>
              </p:cNvSpPr>
              <p:nvPr/>
            </p:nvSpPr>
            <p:spPr bwMode="auto">
              <a:xfrm>
                <a:off x="1372" y="1445"/>
                <a:ext cx="319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b="0" smtClean="0">
                    <a:cs typeface="+mn-cs"/>
                  </a:rPr>
                  <a:t>e</a:t>
                </a:r>
                <a:r>
                  <a:rPr lang="en-US" sz="2100" b="0" baseline="30000" smtClean="0">
                    <a:cs typeface="+mn-cs"/>
                  </a:rPr>
                  <a:t>+</a:t>
                </a:r>
                <a:endParaRPr lang="en-US" sz="2100" b="0" smtClean="0">
                  <a:cs typeface="+mn-cs"/>
                </a:endParaRPr>
              </a:p>
            </p:txBody>
          </p:sp>
          <p:sp>
            <p:nvSpPr>
              <p:cNvPr id="30" name="Text Box 151"/>
              <p:cNvSpPr txBox="1">
                <a:spLocks noChangeArrowheads="1"/>
              </p:cNvSpPr>
              <p:nvPr/>
            </p:nvSpPr>
            <p:spPr bwMode="auto">
              <a:xfrm>
                <a:off x="327" y="1717"/>
                <a:ext cx="31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smtClean="0">
                    <a:latin typeface="Symbol" charset="0"/>
                    <a:cs typeface="+mn-cs"/>
                  </a:rPr>
                  <a:t>m</a:t>
                </a:r>
                <a:r>
                  <a:rPr lang="en-US" sz="2100" baseline="30000" smtClean="0">
                    <a:latin typeface="Symbol" charset="0"/>
                    <a:cs typeface="+mn-cs"/>
                  </a:rPr>
                  <a:t>+</a:t>
                </a:r>
                <a:endParaRPr lang="en-US" sz="2100" smtClean="0">
                  <a:latin typeface="Times New Roman" charset="0"/>
                  <a:cs typeface="+mn-cs"/>
                </a:endParaRPr>
              </a:p>
            </p:txBody>
          </p:sp>
          <p:sp>
            <p:nvSpPr>
              <p:cNvPr id="31" name="Text Box 152"/>
              <p:cNvSpPr txBox="1">
                <a:spLocks noChangeArrowheads="1"/>
              </p:cNvSpPr>
              <p:nvPr/>
            </p:nvSpPr>
            <p:spPr bwMode="auto">
              <a:xfrm>
                <a:off x="1374" y="1004"/>
                <a:ext cx="318" cy="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6775" tIns="48388" rIns="96775" bIns="48388">
                <a:spAutoFit/>
              </a:bodyPr>
              <a:lstStyle>
                <a:lvl1pPr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482600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968375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4525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1935163" defTabSz="968375"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3923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8495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3067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763963" defTabSz="96837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lang="en-US" sz="2100" smtClean="0">
                    <a:latin typeface="Symbol" charset="0"/>
                    <a:cs typeface="+mn-cs"/>
                  </a:rPr>
                  <a:t>m</a:t>
                </a:r>
                <a:r>
                  <a:rPr lang="en-US" sz="2100" baseline="30000" smtClean="0">
                    <a:cs typeface="Arial" charset="0"/>
                  </a:rPr>
                  <a:t>–</a:t>
                </a:r>
                <a:endParaRPr lang="en-US" sz="2100" smtClean="0">
                  <a:cs typeface="Arial" charset="0"/>
                </a:endParaRPr>
              </a:p>
            </p:txBody>
          </p:sp>
          <p:sp>
            <p:nvSpPr>
              <p:cNvPr id="32" name="AutoShape 153"/>
              <p:cNvSpPr>
                <a:spLocks noChangeArrowheads="1"/>
              </p:cNvSpPr>
              <p:nvPr/>
            </p:nvSpPr>
            <p:spPr bwMode="auto">
              <a:xfrm>
                <a:off x="565" y="1379"/>
                <a:ext cx="160" cy="92"/>
              </a:xfrm>
              <a:prstGeom prst="rightArrow">
                <a:avLst>
                  <a:gd name="adj1" fmla="val 50000"/>
                  <a:gd name="adj2" fmla="val 43478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3" name="AutoShape 154"/>
              <p:cNvSpPr>
                <a:spLocks noChangeArrowheads="1"/>
              </p:cNvSpPr>
              <p:nvPr/>
            </p:nvSpPr>
            <p:spPr bwMode="auto">
              <a:xfrm>
                <a:off x="1224" y="1379"/>
                <a:ext cx="161" cy="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4" name="AutoShape 155"/>
              <p:cNvSpPr>
                <a:spLocks noChangeArrowheads="1"/>
              </p:cNvSpPr>
              <p:nvPr/>
            </p:nvSpPr>
            <p:spPr bwMode="auto">
              <a:xfrm rot="-1914687">
                <a:off x="1117" y="1213"/>
                <a:ext cx="161" cy="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5" name="AutoShape 156"/>
              <p:cNvSpPr>
                <a:spLocks noChangeArrowheads="1"/>
              </p:cNvSpPr>
              <p:nvPr/>
            </p:nvSpPr>
            <p:spPr bwMode="auto">
              <a:xfrm rot="-1914687">
                <a:off x="618" y="1564"/>
                <a:ext cx="160" cy="92"/>
              </a:xfrm>
              <a:prstGeom prst="rightArrow">
                <a:avLst>
                  <a:gd name="adj1" fmla="val 50000"/>
                  <a:gd name="adj2" fmla="val 43478"/>
                </a:avLst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</p:grpSp>
        <p:grpSp>
          <p:nvGrpSpPr>
            <p:cNvPr id="16" name="Group 157"/>
            <p:cNvGrpSpPr>
              <a:grpSpLocks noChangeAspect="1"/>
            </p:cNvGrpSpPr>
            <p:nvPr/>
          </p:nvGrpSpPr>
          <p:grpSpPr bwMode="auto">
            <a:xfrm>
              <a:off x="2692" y="1367"/>
              <a:ext cx="1458" cy="544"/>
              <a:chOff x="3206" y="1298"/>
              <a:chExt cx="1819" cy="679"/>
            </a:xfrm>
          </p:grpSpPr>
          <p:sp>
            <p:nvSpPr>
              <p:cNvPr id="20" name="AutoShape 158"/>
              <p:cNvSpPr>
                <a:spLocks noChangeAspect="1" noChangeArrowheads="1"/>
              </p:cNvSpPr>
              <p:nvPr/>
            </p:nvSpPr>
            <p:spPr bwMode="auto">
              <a:xfrm>
                <a:off x="3228" y="1818"/>
                <a:ext cx="1315" cy="90"/>
              </a:xfrm>
              <a:prstGeom prst="rightArrow">
                <a:avLst>
                  <a:gd name="adj1" fmla="val 48676"/>
                  <a:gd name="adj2" fmla="val 234429"/>
                </a:avLst>
              </a:prstGeom>
              <a:solidFill>
                <a:srgbClr val="FF0000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21" name="AutoShape 159"/>
              <p:cNvSpPr>
                <a:spLocks noChangeAspect="1" noChangeArrowheads="1"/>
              </p:cNvSpPr>
              <p:nvPr/>
            </p:nvSpPr>
            <p:spPr bwMode="auto">
              <a:xfrm rot="-2167160">
                <a:off x="3206" y="1796"/>
                <a:ext cx="1316" cy="90"/>
              </a:xfrm>
              <a:prstGeom prst="rightArrow">
                <a:avLst>
                  <a:gd name="adj1" fmla="val 48676"/>
                  <a:gd name="adj2" fmla="val 234429"/>
                </a:avLst>
              </a:prstGeom>
              <a:solidFill>
                <a:srgbClr val="FF0000"/>
              </a:solidFill>
              <a:ln w="19050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pic>
            <p:nvPicPr>
              <p:cNvPr id="22" name="Picture 160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57" y="1775"/>
                <a:ext cx="368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161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54" y="1298"/>
                <a:ext cx="459" cy="2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7" name="Text Box 162"/>
            <p:cNvSpPr txBox="1">
              <a:spLocks noChangeArrowheads="1"/>
            </p:cNvSpPr>
            <p:nvPr/>
          </p:nvSpPr>
          <p:spPr bwMode="auto">
            <a:xfrm>
              <a:off x="671" y="1321"/>
              <a:ext cx="411" cy="264"/>
            </a:xfrm>
            <a:prstGeom prst="rect">
              <a:avLst/>
            </a:prstGeom>
            <a:solidFill>
              <a:srgbClr val="FFFFCC"/>
            </a:solidFill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GB" sz="2000" smtClean="0">
                  <a:solidFill>
                    <a:srgbClr val="0000FF"/>
                  </a:solidFill>
                  <a:cs typeface="+mn-cs"/>
                </a:rPr>
                <a:t>M</a:t>
              </a:r>
              <a:r>
                <a:rPr lang="en-GB" sz="2000" baseline="-25000" smtClean="0">
                  <a:solidFill>
                    <a:srgbClr val="0000FF"/>
                  </a:solidFill>
                  <a:cs typeface="+mn-cs"/>
                </a:rPr>
                <a:t>RR</a:t>
              </a:r>
            </a:p>
          </p:txBody>
        </p:sp>
        <p:sp>
          <p:nvSpPr>
            <p:cNvPr id="18" name="AutoShape 163" descr="Denim"/>
            <p:cNvSpPr>
              <a:spLocks noChangeArrowheads="1"/>
            </p:cNvSpPr>
            <p:nvPr/>
          </p:nvSpPr>
          <p:spPr bwMode="auto">
            <a:xfrm>
              <a:off x="2193" y="1774"/>
              <a:ext cx="294" cy="91"/>
            </a:xfrm>
            <a:prstGeom prst="rightArrow">
              <a:avLst>
                <a:gd name="adj1" fmla="val 50000"/>
                <a:gd name="adj2" fmla="val 80769"/>
              </a:avLst>
            </a:prstGeom>
            <a:blipFill dpi="0" rotWithShape="1">
              <a:blip r:embed="rId18"/>
              <a:srcRect/>
              <a:tile tx="0" ty="0" sx="100000" sy="100000" flip="none" algn="tl"/>
            </a:blipFill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AutoShape 164" descr="Denim"/>
            <p:cNvSpPr>
              <a:spLocks noChangeArrowheads="1"/>
            </p:cNvSpPr>
            <p:nvPr/>
          </p:nvSpPr>
          <p:spPr bwMode="auto">
            <a:xfrm>
              <a:off x="4300" y="1774"/>
              <a:ext cx="294" cy="91"/>
            </a:xfrm>
            <a:prstGeom prst="rightArrow">
              <a:avLst>
                <a:gd name="adj1" fmla="val 50000"/>
                <a:gd name="adj2" fmla="val 80769"/>
              </a:avLst>
            </a:prstGeom>
            <a:blipFill dpi="0" rotWithShape="1">
              <a:blip r:embed="rId18"/>
              <a:srcRect/>
              <a:tile tx="0" ty="0" sx="100000" sy="100000" flip="none" algn="tl"/>
            </a:blipFill>
            <a:ln w="222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_{RL}}{\Omega} =  \frac{1}{64\pi^2} \frac{g^4_Z s}{(s-m_Z^2)^2+m^2_Z\Gamma_Z^2} (c_L^e)^2 (c_R^\mu)^2 (1-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2"/>
  <p:tag name="PICTUREFILESIZE" val="1467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|M_{LL}|^2 + |M_{RR}|^2 \ne |M_{LR}|^2+|M_{RL}|^2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0"/>
  <p:tag name="PICTUREFILESIZE" val="547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|M_{RR}|^2+|M_{LL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284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|M_{RL}|^2+|M_{LR}|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279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langle|  M_{fi} |^2\rangle = \frac{1}{2}.\frac{1}{2}. (|M_{RR}|^2+|M_{LL}|^2 + |M_{LR}|^2+|M_{RL}|^2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1"/>
  <p:tag name="PICTUREFILESIZE" val="9865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^2+c_A^2 = 2(c_L^2+c_R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39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c_A = c_L^2+c_R^2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1"/>
  <p:tag name="PICTUREFILESIZE" val="2659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lbrace ... \rbrace = \frac{1}{4}[ (c^e_V)^2+(c^e_A)^2  ][ (c^\mu_V)^2+(c^\mu_A)^2  ](1+\cos^2\theta) + 2c^e_Vc^e_Ac^\mu_Vc^\mu_A\cos\theta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1"/>
  <p:tag name="PICTUREFILESIZE" val="1468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brace ... \rbrace = [ (c^e_R)^2 + (c^e_L)^2 ][(c^\mu_R)^2+(c^\mu_L)^2](1+\cos^2\theta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6"/>
  <p:tag name="PICTUREFILESIZE" val="949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 2[ (c^e_R)^2 - (c^e_L)^2 ][(c^\mu_R)^2-(c^\mu_L)^2]\cos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2"/>
  <p:tag name="PICTUREFILESIZE" val="823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eft\lbrace  [(c^e_R)^2(c^\mu_R)^2 + (c^e_L)^2(c^2_L)^2](1+\cos\theta)^2  \right.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5"/>
  <p:tag name="PICTUREFILESIZE" val="850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= \half.\half \frac{g^4_Zs^2}{(s-m_Z^2)^2 + m_Z^2\Gamma_Z^2}\times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6"/>
  <p:tag name="PICTUREFILESIZE" val="718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eft. + [(c^e_L)^2(c^\mu_R)^2 + (c^e_R)^2(c^2_L)^2](1-\cos\theta)^2  \right\rbrac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2"/>
  <p:tag name="PICTUREFILESIZE" val="867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#10;          \dbyd{\sigma}{\Omega}    &amp;=&amp; \frac{1}{64\pi^2s}  \langle|M_{fi}|^2\rangle\\&#10;                                                &amp;=&amp; \frac{1}{64\pi^2} .\frac{1}{4} . \frac{g_Z^4s}{(s-m_Z^2)^2+m_Z^2\Gamma^2_Z}\times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9"/>
  <p:tag name="PICTUREFILESIZE" val="1437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eft\lbrace \frac{1}{4}[ (c^e_V)^2+(c^e_A)^2  ][ (c^\mu_V)^2+(c^\mu_A)^2  ](1+\cos^2\theta) + 2c^e_Vc^e_Ac^\mu_Vc^\mu_A\cos\theta \right\rbrac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1"/>
  <p:tag name="PICTUREFILESIZE" val="1387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c^f_V)^2 + (c^f_A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3"/>
  <p:tag name="PICTUREFILESIZE" val="326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d{\Omega} = \d{\phi}\d{(\cos\theta)} = 2\pi\d{(\cos\theta)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7"/>
  <p:tag name="PICTUREFILESIZE" val="618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int_{-1}^{+1}(1+\cos^2\theta)\d{(\cos\theta)} = \int^{+1}_{-1}(1+x^2)dx = \frac{8}{3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5"/>
  <p:tag name="PICTUREFILESIZE" val="845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int_{-1}^{+1}\cos\theta \d{(\cos\theta)}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400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{e^+e^- \rightarrow Z\rightarrow \mu^+\mu^-} = \frac{1}{192\pi} \frac{g_Z^4s}{(s-m_Z^2)^2+m_Z^2\Gamma_Z^2} \left[ (c^e_V)^2+(c^e_A)^2  ][ (c^\mu_V)^2+(c^\mu_A)^2  ] \right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8"/>
  <p:tag name="PICTUREFILESIZE" val="1688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(Z\rightarrow e^+e^-) = \frac{g_Z^2m_Z}{48\pi}[(c^e_V)^2+(c^e_A)^2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1"/>
  <p:tag name="PICTUREFILESIZE" val="909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(Z\rightarrow \mu^+\mu^-) = \frac{g_Z^2m_Z}{48\pi}[(c^\mu_V)^2+(c^\mu_A)^2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6"/>
  <p:tag name="PICTUREFILESIZE" val="940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 = \frac{12\pi}{m_Z^2} \frac{s}{(s-m_Z^2)^2+m_Z^2\Gamma_Z^2} \Gamma(Z\rightarrow e^+e^-)\Gamma(Z\rightarrow\mu^+\mu^-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7"/>
  <p:tag name="PICTUREFILESIZE" val="1192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{ee} = \Gamma(Z\rightarrow e^+e^-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280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(e^+e^-\rightarrow Z \rightarrow f\o{f}) = \frac{12\pi}{m_Z^2} \frac{s}{(s-m_Z^2)^2+m_Z^2\Gamma_Z^2} \Gamma_{ee}\Gamma_{ff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5"/>
  <p:tag name="PICTUREFILESIZE" val="1150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{e^+e^- \rightarrow Z\rightarrow \mu^+\mu^-} = \frac{1}{192\pi} \frac{g_Z^4s}{(s-m_Z^2)^2+m_Z^2\Gamma_Z^2} \left[ (c^e_V)^2+(c^e_A)^2  ][ (c^\mu_V)^2+(c^\mu_A)^2  ] \right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8"/>
  <p:tag name="PICTUREFILESIZE" val="1688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56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5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5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56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\me^-\rightarrow Z \rightarrow \me^+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198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231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\tau^+\ta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9"/>
  <p:tag name="PICTUREFILESIZE" val="204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q\o{q} \rightarrow \mathrm{hadron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3"/>
  <p:tag name="PICTUREFILESIZE" val="399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N_{\mathrm{events}} = {\cal{L}} \sig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6"/>
  <p:tag name="PICTUREFILESIZE" val="254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\me^-\rightarrow Z \rightarrow \me^+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198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\mathrm{hadron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288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231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N_\mathrm{Bhabha} = {\cal{L}}\sigma_\mathrm{Bhabha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361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al{L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80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i  = \frac{N_i}{N_\mathrm{Bhabha}} \sigma_\mathrm{Bhabha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3889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_\mathrm{Bhabha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1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}{\Omega} \propto \frac{1}{q^4} \propto \frac{1}{\sin^4\theta/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71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}{\theta} \propto \frac{1}{\theta^3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229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ngle |M_{fi}|^2 \rangle = \frac{1}{3} [   2 c_L^2 g_Z^2 m^2_Z + 2c_R^2g_Z^2m_Z^2] = \frac{2}{3}g_Z^2m_Z^2(c_L^2+c_R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5"/>
  <p:tag name="PICTUREFILESIZE" val="1244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(e^+e^-\rightarrow Z \rightarrow f\o{f}) = \frac{12\pi}{m_Z^2} \frac{s}{(s-m_Z^2)^2+m_Z^2\Gamma_Z^2} \Gamma_{ee}\Gamma_{ff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5"/>
  <p:tag name="PICTUREFILESIZE" val="11508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qrt{s} = m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67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qrt{s} \approx m_z \pm \frac{\Gamma_Z}{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8"/>
  <p:tag name="PICTUREFILESIZE" val="2973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_Z = \frac{\hbar}{\tau_Z} = \mathrm{FWHM \ of \ resonance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2"/>
  <p:tag name="PICTUREFILESIZE" val="593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^0_{f\o{f}}= \frac{12\pi}{m_\mz^2}\frac{ \Gamma_{ee}\Gamma_{ff} }{\Gamma_\mz^2} $$&#10;\end{document}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5"/>
  <p:tag name="PICTUREFILESIZE" val="504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79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515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^2+c_A^2 = 2 (c_L^2+c_R^2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39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N_\n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1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qrt{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81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43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43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qrt{s} = 2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6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gma_\mathrm{meas}(E) = \int \sigma(E^\prime)f(E^\prime,E)\d{E^\prime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7"/>
  <p:tag name="PICTUREFILESIZE" val="611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f(E^\prime,E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83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43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Gamma}{\Omega} = \frac{|p^*|}{32\pi^2m^2_W}|M|^2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5692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-E_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97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qrt{s}^\prime \approx 2E(1-\frac{E_\gamma}{2E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2"/>
  <p:tag name="PICTUREFILESIZE" val="381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(Z\rightarrow e^+e^-) = \frac{g_Z^2m_Z}{48\pi}(c_V^2+c_A^2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0"/>
  <p:tag name="PICTUREFILESIZE" val="7933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38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1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athrm{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47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\mz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76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\mz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89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\mz = 2.4952\pm0.002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0"/>
  <p:tag name="PICTUREFILESIZE" val="470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\mz = 91.1875\pm0.0021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480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^0_{f\o{f}}= \frac{12\pi}{m_\mz^2}\frac{ \Gamma_{ee}\Gamma_{ff} }{\Gamma_\mz^2} $$&#10;\end{document}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5"/>
  <p:tag name="PICTUREFILESIZE" val="5049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\mz = 2.4952\pm0.002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0"/>
  <p:tag name="PICTUREFILESIZE" val="470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\mz = 3\Gamma_{\ell\ell} + \Gamma_\mathrm{hadrons} + N_\nu\,\Gamma_{\nu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0"/>
  <p:tag name="PICTUREFILESIZE" val="4297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\mz = \Gamma_{ee} + \Gamma_{\mu\mu} + \Gamma_{\tau\tau} + \Gamma_\mathrm{hadrons} + \Gamma_{\nu_1\nu_1} + \Gamma_{\nu_2\nu_2} + \Gamma_{\nu_3\nu_3} + ?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6"/>
  <p:tag name="PICTUREFILESIZE" val="644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 \rightarrow \nu_4\o{\nu}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"/>
  <p:tag name="PICTUREFILESIZE" val="149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N_\nu = 2.9840\pm0.008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0"/>
  <p:tag name="PICTUREFILESIZE" val="395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 \rightarrow Z \rightarrow \mathrm{hadron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288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\rightarrow \nu\o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1264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F \equiv \int_0^1 \dbyd{\sigma}{\cos\theta} \d{\cos\theta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3"/>
  <p:tag name="PICTUREFILESIZE" val="551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B \equiv \int_{-1}^0 \dbyd{\sigma}{\cos\theta} \d{\cos\theta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568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 = [ (c^e_L)^2+(c^e_R)^2  ][ (c^\mu_L)^2+(c^\mu_R)^2  ]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684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 = [ (c^e_L)^2-(c^e_R)^2  ][ (c^\mu_L)^2-(c^\mu_R)^2  ]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6"/>
  <p:tag name="PICTUREFILESIZE" val="6773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ngle|M_{fi}|\rangle^2 \propto  [ (c^e_L)^2+(c^e_R)^2  ][ (c^\mu_L)^2+(c^\mu_R)^2  ](1+\cos^2\theta) +    [ (c^e_L)^2-(c^e_R)^2  ][ (c^\mu_L)^2-(c^\mu_R)^2  ]\cos\theta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2"/>
  <p:tag name="PICTUREFILESIZE" val="1490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$\dbyd{\sigma}{\Omega}  = \kappa\times[ A(1+\cos^2\theta) + B\cos\theta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1"/>
  <p:tag name="PICTUREFILESIZE" val="721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\mathrm{FB} = \frac{\sigma_F-\sigma_B}{\sigma_F+\sigma_B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287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\mathrm{FB} = \frac{\sigma_F-\sigma_B}{\sigma_F+\sigma_B} = \frac{B}{(8/3)A} = \frac{3}{4}\left[ \frac{(c^e_L)^2-(c_R^e)^2}{(c^e_L)^2+(c_R^e)^2}    \right] \cdot \left[ \frac{(c^\mu_L)^2-(c_R^\mu)^2}{(c^\mu_L)^2+(c_R^\mu)^2}    \right]  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4"/>
  <p:tag name="PICTUREFILESIZE" val="2126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A_f \equiv  \frac{(c^e_L)^2-(c_R^e)^2}{(c^e_L)^2+(c_R^e)^2} = \frac{2c^f_V c^f_A}{(c^f_V)^2+(c^f_A)^2}    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7"/>
  <p:tag name="PICTUREFILESIZE" val="13036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F = \kappa\int_{0}^1 [A(1+\cos^2\theta)+B\cos\theta]\d{\cos\theta} = \kappa\int_{0}^1 [A(1+x^2) + Bx] \d{x} = \kappa\left(   \frac{4}{3}A  + \frac{1}{2}B      \right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2"/>
  <p:tag name="PICTUREFILESIZE" val="1650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sigma_B = \kappa\int_{-1}^0 [A(1+\cos^2\theta)+B\cos\theta]\d{\cos\theta} = \kappa\int_{-1}^0 [A(1+x^2) + Bx] \d{x} = \kappa\left(   \frac{4}{3}A  - \frac{1}{2}B      \right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2"/>
  <p:tag name="PICTUREFILESIZE" val="1773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\mathrm{FB} = \frac{3}{4}A_e A_\mu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653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23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0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06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^{0,\me}_{FB} = \frac{3}{4}A_e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265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\mathrm{FB} = \frac{3}{4}A_e A_\mu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65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{FB}^{0,\me} = 0.0145\pm0.002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236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{FB}^{0,\mu} = 0.0169\pm0.001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6"/>
  <p:tag name="PICTUREFILESIZE" val="421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{FB}^{0,\tau} = 0.0188\pm0.0017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1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me^+\me^-\rightarrow \gamma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229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^{0,f}_{FB} = \frac{3}{4}A_e A_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6"/>
  <p:tag name="PICTUREFILESIZE" val="290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{LR} = A_e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41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e, A_\mu, A_\tau, ...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2"/>
  <p:tag name="PICTUREFILESIZE" val="1975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c_V}{c_A} =\frac{ I^3_W-2Q\sin^2\theta_W}{I^3_W} = 1 - \frac{2Q}{I_3}\sin^2\theta_W = 1 - 4|Q|\sin^2\theta_W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8"/>
  <p:tag name="PICTUREFILESIZE" val="1319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A_f \equiv \frac{2c^f_V c^f_A}{(c^f_V)^2+(c^f_A)^2}   =   2   \frac{c_V/c_A}{1+ (c_V/c_A)^2} 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1"/>
  <p:tag name="PICTUREFILESIZE" val="11205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^2\theta_W = 0.23154\pm0.00016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7"/>
  <p:tag name="PICTUREFILESIZE" val="484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^2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54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e = 0.1514\pm0.0019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9"/>
  <p:tag name="PICTUREFILESIZE" val="304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\mu = 0.1456\pm0.009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0"/>
  <p:tag name="PICTUREFILESIZE" val="33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Z.c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"/>
  <p:tag name="PICTUREFILESIZE" val="1144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\tau = 0.1449\pm0.004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9"/>
  <p:tag name="PICTUREFILESIZE" val="310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W^-\rightarrow \ell^+ \nu \ell^- \o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9"/>
  <p:tag name="PICTUREFILESIZE" val="2949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W^-\rightarrow q\o{q}\ell\n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6"/>
  <p:tag name="PICTUREFILESIZE" val="2824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W^-\rightarrow q\o{q}q\o{q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6"/>
  <p:tag name="PICTUREFILESIZE" val="2764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W^- \rightarrow \me^-\o{\nu}_\me) \approx 0.1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8"/>
  <p:tag name="PICTUREFILESIZE" val="381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W^- \rightarrow \mu^-\o{\nu}_\mu) \approx 0.1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2"/>
  <p:tag name="PICTUREFILESIZE" val="4051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W^- \rightarrow \tau^-\o{\nu}_\tau) \approx 0.1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38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W^- \rightarrow \mathrm{hadrons}) \approx 0.67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0"/>
  <p:tag name="PICTUREFILESIZE" val="4828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Z.c_R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"/>
  <p:tag name="PICTUREFILESIZE" val="122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34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546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W^+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159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W^+W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1597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W^-\rightarrow q\o{q}\me^-\o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3"/>
  <p:tag name="PICTUREFILESIZE" val="279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W = 2.196\pm0.08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2"/>
  <p:tag name="PICTUREFILESIZE" val="426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approx\half(M_++M_-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277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W = 80.376\pm0.03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4954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q_1} + p_{q_2} + p_\me + p_\nu = ({\sqrt{s},{0}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0"/>
  <p:tag name="PICTUREFILESIZE" val="505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+^2 = E^2 - \vec{p}^2 = (p_{q_1}+p_{q_2}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0"/>
  <p:tag name="PICTUREFILESIZE" val="506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6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-^2 = E^2 - \vec{p}^2 = (p_{\me}+p_\nu)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3"/>
  <p:tag name="PICTUREFILESIZE" val="4733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q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74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q_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87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\me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3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625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126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e^+\me^-\rightarrow W^+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6"/>
  <p:tag name="PICTUREFILESIZE" val="20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(Z\rightarrow f \o{f}) = \frac{g_Z^2m_Z}{48\pi}(c_V^2+c_A^2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0"/>
  <p:tag name="PICTUREFILESIZE" val="759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Z\rightarrow \mathrm{hadrons}) \approx 69\%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1"/>
  <p:tag name="PICTUREFILESIZE" val="505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Z = \sum_i \Gamma_i = 2.5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8"/>
  <p:tag name="PICTUREFILESIZE" val="336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Z = 2.4952\pm0.0023\,\mathrm{G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0"/>
  <p:tag name="PICTUREFILESIZE" val="47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Z\rightarrow \nu_1\o{\nu}_1) = Br(Z\rightarrow \nu_2\o{\nu}_2) = Br(Z\rightarrow\nu_3\o{\nu}_3) \approx 6.9 \%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2"/>
  <p:tag name="PICTUREFILESIZE" val="75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     = \quarter\o{u}\gamma^\mu(1+\gamma^5)(1-\gamma^5)(c_V+c_A\gamma_5)v =0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4"/>
  <p:tag name="PICTUREFILESIZE" val="736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Z\rightarrow e^+e^-) = Br(Z\rightarrow \mu^+\mu^-) = Br(Z\rightarrow\tau^+\tau^-) \approx 3.5 \%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3"/>
  <p:tag name="PICTUREFILESIZE" val="975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Z\rightarrow d\o{d}) = Br(Z\rightarrow s\o{s})  =   Br(Z\rightarrow b\o{b}) \approx 15 \%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9"/>
  <p:tag name="PICTUREFILESIZE" val="920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Br(Z\rightarrow u\o{u}) = Br(Z\rightarrow c\o{c}) \approx 12 \%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9"/>
  <p:tag name="PICTUREFILESIZE" val="544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g_W, 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117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W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6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\theta_W\approx 0.2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63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e^+e^-\rightarrow Z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23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-iM_{fi} = [\o{v}(p_2)\cdot-ig_Z\gamma^\mu\half(c_V^e-c_A^e\gamma^5)\cdot u(p_1)]. &#10; \frac{-ig_{\mu\nu}}{q^2-m_Z^2} .&#10; [\o{u}(p_3)\cdot-ig_Z\gamma^\nu\half(c_V^\mu-c_A^\mu\gamma^5)\cdot v(p_4)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8"/>
  <p:tag name="PICTUREFILESIZE" val="208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o{v}(p_2)\cdot-ig_Z\gamma^\mu\half(c_V^e-c_A^e\gamma^5)\cdot u(p_1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0"/>
  <p:tag name="PICTUREFILESIZE" val="78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-ig_{\mu\nu}}{q^2-m_Z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30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     = \quarter u^\dagger\gamma^0(1-\gamma^5)\gamma^\mu(1-\gamma^5)(c_V+c_A\gamma^5) v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1"/>
  <p:tag name="PICTUREFILESIZE" val="765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o{u}(p_3)\cdot-ig_Z\gamma^\nu\half(c_V^\mu-c_A^\mu\gamma^5)\cdot v(p_4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0"/>
  <p:tag name="PICTUREFILESIZE" val="796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 -\frac{g_Z^2}{q^2-m_Z^2}  g_{\mu\nu}[\o{v}(p_2)\gamma^\mu\half(c_V^e-c_A^e\gamma^5)\cdot u(p_1)]. &#10; [\o{u}(p_3)\gamma^\nu\half(c_V^\mu-c_A^\mu\gamma^5)\cdot v(p_4)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4"/>
  <p:tag name="PICTUREFILESIZE" val="1996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lf (c_V-c_A\gamma^5) = c_L\half(1-\gamma^5) + c_R\half(1+\gamma^5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0"/>
  <p:tag name="PICTUREFILESIZE" val="752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q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7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3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7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3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69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_4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5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bf \m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79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{\n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256"/>
  <p:tag name="ORIGWIDTH" val="6"/>
  <p:tag name="PICTUREFILESIZE" val="12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_R\gamma^\mu( c_V +c_A\gamma_5)v_R = u^\dagger\half(1+\gamma^5)\gamma^0\gamma^\mu(c_V+c_A\gamma^5)\half(1-\gamma^5) v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6"/>
  <p:tag name="PICTUREFILESIZE" val="1201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\half(c_V - c_A\gamma^5)  &amp;=&amp; \half(c_L+c_R-(c_L-c_R)\gamma^5) \\&#10;                                         &amp;=&amp; c_L\half(1-\gamma^5) + c_R\half(1+\gamma^5)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5"/>
  <p:tag name="PICTUREFILESIZE" val="1224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V = (c_L+c_R), \ \ c_A = (c_L - c_R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6"/>
  <p:tag name="PICTUREFILESIZE" val="460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_L = \frac{1}{2}(c_V+c_A),  \ \ c_R = \frac{1}{2}(c_V-c_A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9"/>
  <p:tag name="PICTUREFILESIZE" val="567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lf(1-\gamma^5)u = u_\downarrow; \ \ \ \half(1+\gamma^5)u = u_\uparrow, \ \ \ \half(1-\gamma^5)v  = &#10;                   v_\uparrow, \ \ \ \half(1+\gamma^5)v  = v_\downarrow 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0"/>
  <p:tag name="PICTUREFILESIZE" val="1109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imes &#10; [c_L^\mu\o{u}(p_3)\gamma^\nu\half(1-\gamma^5) v(p_4) +c_R^\mu\o{u}(p_3)\gamma^\nu\half(1+\gamma^5) v(p_4)  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8"/>
  <p:tag name="PICTUREFILESIZE" val="1228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 -\frac{g^2_Z}{q^2-m_Z^2}  g_{\mu\nu}[c_L^e \o{v}(p_2)\gamma^\mu\half(1-\gamma^5)u(p_1)  + c_R^e \o{v}(p_2)\gamma^\mu\half(1+\gamma^5)u(p_1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6"/>
  <p:tag name="PICTUREFILESIZE" val="177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WIDTH" val="168"/>
  <p:tag name="PICTUREFILESIZE" val="9648"/>
  <p:tag name="SOURCE" val="\documentclass{article}\pagestyle{empty}&#10;\usepackage{partiiiparticles}&#10;\begin{document}&#10;&#10;$$\times &#10; [c_L^\mu\o{u}_\downarrow(p_3)\gamma^\nu v_\uparrow(p_4) +c_R^\mu\o{u}_\uparrow(p_3)\gamma^\nu v_\downarrow(p_4)  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o{u}_\uparrow\gamma^\mu v_\uparrow =0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7"/>
  <p:tag name="PICTUREFILESIZE" val="189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-\frac{g^2_Z}{q^2-m_Z^2}  g_{\mu\nu}[c_L^e \o{v}_\uparrow(p_2)\gamma^\mu u_\downarrow(p_1)  + c_R^e \o{v}_\downarrow(p_2)\gamma^\mu u_\uparrow(p_1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7"/>
  <p:tag name="PICTUREFILESIZE" val="1407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imes &#10; [c_L^\mu\o{u}(p_3)\gamma^\nu v_\uparrow(p_4) +c_R^\mu\o{u}(p_3)\gamma^\nu v_\downarrow(p_4)  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0"/>
  <p:tag name="PICTUREFILESIZE" val="888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fi} =  -\frac{g_Z}{q^2-m_Z^2}  g_{\mu\nu}[c_L^e \o{v}(p_2)\gamma^\mu u_\downarrow(p_1)  + c_R^e \o{v}(p_2)\gamma^\mu u_\uparrow(p_1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7"/>
  <p:tag name="PICTUREFILESIZE" val="1421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+e^-\rightarrow \gamma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236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RR} =  -\frac{g^2_Z}{q^2-m_Z^2} c_R^e c_R^\mu  g_{\mu\nu}[\o{v}_\downarrow(p_2)\gamma^\mu u_\uparrow(p_1)][\o{u}_\uparrow(p_3)\gamma^\nu v_\downarrow(p_4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4"/>
  <p:tag name="PICTUREFILESIZE" val="1488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RL} =  -\frac{g^2_Z}{q^2-m_Z^2} c_R^e c_L^\mu  g_{\mu\nu}[\o{v}_\downarrow(p_2)\gamma^\mu u_\uparrow(p_1)][\o{u}_\downarrow(p_3)\gamma^\nu v_\uparrow(p_4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4"/>
  <p:tag name="PICTUREFILESIZE" val="1470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LR} =  -\frac{g^2_Z}{q^2-m_Z^2} c_L^e c_R^\mu  g_{\mu\nu}[\o{v}_\uparrow(p_2)\gamma^\mu u_\downarrow(p_1)][\o{u}_\uparrow(p_3)\gamma^\nu v_\downarrow(p_4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3"/>
  <p:tag name="PICTUREFILESIZE" val="1466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LL} =  -\frac{g^2_Z}{q^2-m_Z^2} c_L^e c_L^\mu  g_{\mu\nu}[\o{v}_\uparrow(p_2)\gamma^\mu u_\downarrow(p_1)][\o{u}_\downarrow(p_3)\gamma^\nu v_\uparrow(p_4)]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2"/>
  <p:tag name="PICTUREFILESIZE" val="1458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[\o{v}_\downarrow(p_2)\gamma^\mu u_\uparrow(p_1)][\o{u}_\uparrow(p_3)\gamma^\nu v_\downarrow(p_4)] =s(1+\cos\theta)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7"/>
  <p:tag name="PICTUREFILESIZE" val="961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|M_{RR}|^2 =  s^2\left|\frac{g^2_Z}{s-m^2_Z}\right|^2 (c_R^e)^2 (c_R^\mu)^2 (1+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0"/>
  <p:tag name="PICTUREFILESIZE" val="1152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q^2 = s = 4E_e^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220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e^2}{q^2} \rightarrow \frac{g^2_Z}{q^2-m^2_Z}c^ec^\mu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536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f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0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|M_{RL}|^2 =  s^2\left|\frac{g^2_Z}{s-m^2_Z}\right|^2 (c_R^e)^2 (c_L^\mu)^2 (1-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0"/>
  <p:tag name="PICTUREFILESIZE" val="1149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|M_{LR}|^2 =  s^2\left|\frac{g^2_Z}{s-m^2_Z}\right|^2 (c_L^e)^2 (c_R^\mu)^2 (1-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9"/>
  <p:tag name="PICTUREFILESIZE" val="1150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|M_{LR}|^2 =  s^2\left|\frac{g^2_Z}{s-m^2_Z}\right|^2 (c_L^e)^2 (c_L^\mu)^2 (1+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9"/>
  <p:tag name="PICTUREFILESIZE" val="1140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|1,1\rangl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687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|1,1\rangle_\thet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"/>
  <p:tag name="PICTUREFILESIZE" val="96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 \sim e^{-im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"/>
  <p:tag name="PICTUREFILESIZE" val="168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au = \frac{1}{\Gamma_Z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8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Z \rightarrow m_Z  - i\Gamma_Z/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4"/>
  <p:tag name="PICTUREFILESIZE" val="314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 \sim e^{-imt} e^{-\Gamma t/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5"/>
  <p:tag name="PICTUREFILESIZE" val="279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^*\psi \sim  e^{-\Gamma t} = e^{-t/\ta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300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7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 \rightarrow m  - i\Gamma/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9"/>
  <p:tag name="PICTUREFILESIZE" val="211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Z \ll m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69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left|\frac{1}{s-m^2_Z}\right|^2 \rightarrow \left|\frac{1}{s-m_Z^2+im_Z\Gamma_Z}\right|^2 = \frac{1}{(s-m_Z^2)^2 + m_Z^2\Gamma_Z^2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5"/>
  <p:tag name="PICTUREFILESIZE" val="1022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s-m_Z^2) \longrightarrow [s-(m_Z-i\Gamma_Z/2)] = s-m_Z^2+im_Z\Gamma_Z+\quarter \Gamma_Z^2\approx s-m_Z^2+im_Z\Gamma_Z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6"/>
  <p:tag name="PICTUREFILESIZE" val="125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{1}/{(s-m^2_Z)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"/>
  <p:tag name="PICTUREFILESIZE" val="231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\begin{eqnarray*}&#10;          \dbyd{\sigma}{\Omega}    &amp;=&amp; \frac{1}{64\pi^2s}  |M_{fi}|^2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3"/>
  <p:tag name="PICTUREFILESIZE" val="494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|M_{RR}|^2 =  \frac{g^4_Z s^2}{(s-m_Z^2)^2+m^2_Z\Gamma_Z^2} (c_R^e)^2 (c_R^\mu)^2 (1+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4"/>
  <p:tag name="PICTUREFILESIZE" val="1310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_{RR}}{\Omega} =  \frac{1}{64\pi^2} \frac{g^4_Z s}{(s-m_Z^2)^2+m^2_Z\Gamma_Z^2} (c_R^e)^2 (c_R^\mu)^2 (1+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3"/>
  <p:tag name="PICTUREFILESIZE" val="1477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_{LL}}{\Omega} =  \frac{1}{64\pi^2} \frac{g^4_Z s}{(s-m_Z^2)^2+m^2_Z\Gamma_Z^2} (c_L^e)^2 (c_L^\mu)^2 (1+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2"/>
  <p:tag name="PICTUREFILESIZE" val="143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dbyd{\sigma_{LR}}{\Omega} =  \frac{1}{64\pi^2} \frac{g^4_Z s}{(s-m_Z^2)^2+m^2_Z\Gamma_Z^2} (c_L^e)^2 (c_R^\mu)^2 (1-\cos\theta)^2&#10;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2"/>
  <p:tag name="PICTUREFILESIZE" val="1466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26728</TotalTime>
  <Words>2600</Words>
  <Application>Microsoft Macintosh PowerPoint</Application>
  <PresentationFormat>On-screen Show (4:3)</PresentationFormat>
  <Paragraphs>433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Module</vt:lpstr>
      <vt:lpstr> Lecture #11</vt:lpstr>
      <vt:lpstr>Z boson decay : GZ </vt:lpstr>
      <vt:lpstr>PowerPoint Presentation</vt:lpstr>
      <vt:lpstr>Z branching ratios</vt:lpstr>
      <vt:lpstr>The Standard Model (so far)</vt:lpstr>
      <vt:lpstr>The Z resonance</vt:lpstr>
      <vt:lpstr>PowerPoint Presentation</vt:lpstr>
      <vt:lpstr>PowerPoint Presentation</vt:lpstr>
      <vt:lpstr>PowerPoint Presentation</vt:lpstr>
      <vt:lpstr>The Breit-Wigner resonance</vt:lpstr>
      <vt:lpstr>PowerPoint Presentation</vt:lpstr>
      <vt:lpstr>Cross section with unpolarized beams</vt:lpstr>
      <vt:lpstr>PowerPoint Presentation</vt:lpstr>
      <vt:lpstr>Connection to the Breit-Wigner formula</vt:lpstr>
      <vt:lpstr>Electroweak measurement at LEP</vt:lpstr>
      <vt:lpstr>e+e- annihilation in Feynman diagrams</vt:lpstr>
      <vt:lpstr>Cross section measurements</vt:lpstr>
      <vt:lpstr>PowerPoint Presentation</vt:lpstr>
      <vt:lpstr>Measurements of the Z line shape</vt:lpstr>
      <vt:lpstr>PowerPoint Presentation</vt:lpstr>
      <vt:lpstr>PowerPoint Presentation</vt:lpstr>
      <vt:lpstr>Number of generations</vt:lpstr>
      <vt:lpstr>Forward-backward asymmetry</vt:lpstr>
      <vt:lpstr>PowerPoint Presentation</vt:lpstr>
      <vt:lpstr>Measured forward-backward asymmetries</vt:lpstr>
      <vt:lpstr>Determination of the weak mixing angle</vt:lpstr>
      <vt:lpstr>W+W- production</vt:lpstr>
      <vt:lpstr>e+e-  W+W- cross section</vt:lpstr>
      <vt:lpstr>W mass and W width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671</cp:revision>
  <dcterms:created xsi:type="dcterms:W3CDTF">2016-09-17T12:23:00Z</dcterms:created>
  <dcterms:modified xsi:type="dcterms:W3CDTF">2016-11-24T10:29:12Z</dcterms:modified>
</cp:coreProperties>
</file>